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62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54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9F0AE3-30E6-4D6E-961B-CC9683569493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054A1-FADF-4F5E-84EA-7CC6FC179F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6164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7175" y="-11796713"/>
            <a:ext cx="16656050" cy="12492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0050" cy="41084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1663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F9066-6CDB-4E64-BFBB-D3A03DCD27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7409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ru-RU" altLang="ru-RU" sz="4000" dirty="0" smtClean="0">
                <a:solidFill>
                  <a:schemeClr val="tx1"/>
                </a:solidFill>
                <a:latin typeface="Comic Sans MS" pitchFamily="66" charset="0"/>
              </a:rPr>
              <a:t>Презентация подготовлена </a:t>
            </a:r>
            <a:r>
              <a:rPr lang="ru-RU" altLang="ru-RU" sz="4000" dirty="0" smtClean="0">
                <a:solidFill>
                  <a:schemeClr val="tx1"/>
                </a:solidFill>
                <a:latin typeface="Comic Sans MS" pitchFamily="66" charset="0"/>
              </a:rPr>
              <a:t/>
            </a:r>
            <a:br>
              <a:rPr lang="ru-RU" altLang="ru-RU" sz="4000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ru-RU" altLang="ru-RU" sz="4000" dirty="0" smtClean="0">
                <a:solidFill>
                  <a:schemeClr val="tx1"/>
                </a:solidFill>
                <a:latin typeface="Comic Sans MS" pitchFamily="66" charset="0"/>
              </a:rPr>
              <a:t>для </a:t>
            </a:r>
            <a:r>
              <a:rPr lang="ru-RU" altLang="ru-RU" sz="4000" dirty="0" smtClean="0">
                <a:solidFill>
                  <a:schemeClr val="tx1"/>
                </a:solidFill>
                <a:latin typeface="Comic Sans MS" pitchFamily="66" charset="0"/>
              </a:rPr>
              <a:t>учащихся 5 класса </a:t>
            </a:r>
            <a:br>
              <a:rPr lang="ru-RU" altLang="ru-RU" sz="4000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ru-RU" altLang="ru-RU" sz="4000" dirty="0" smtClean="0">
                <a:solidFill>
                  <a:schemeClr val="tx1"/>
                </a:solidFill>
                <a:latin typeface="Comic Sans MS" pitchFamily="66" charset="0"/>
              </a:rPr>
              <a:t>по биологии ФГОС </a:t>
            </a:r>
            <a:br>
              <a:rPr lang="ru-RU" altLang="ru-RU" sz="4000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ru-RU" altLang="ru-RU" sz="4000" dirty="0" smtClean="0">
                <a:solidFill>
                  <a:schemeClr val="tx1"/>
                </a:solidFill>
                <a:latin typeface="Comic Sans MS" pitchFamily="66" charset="0"/>
              </a:rPr>
              <a:t>учителем </a:t>
            </a:r>
            <a:r>
              <a:rPr lang="ru-RU" altLang="ru-RU" sz="4000" dirty="0" smtClean="0">
                <a:solidFill>
                  <a:schemeClr val="tx1"/>
                </a:solidFill>
                <a:latin typeface="Comic Sans MS" pitchFamily="66" charset="0"/>
              </a:rPr>
              <a:t>биологии МКОУ Совхозной СОШ </a:t>
            </a:r>
            <a:r>
              <a:rPr lang="ru-RU" altLang="ru-RU" sz="4000" dirty="0" err="1" smtClean="0">
                <a:solidFill>
                  <a:schemeClr val="tx1"/>
                </a:solidFill>
                <a:latin typeface="Comic Sans MS" pitchFamily="66" charset="0"/>
              </a:rPr>
              <a:t>Семилукского</a:t>
            </a:r>
            <a:r>
              <a:rPr lang="ru-RU" altLang="ru-RU" sz="4000" dirty="0" smtClean="0">
                <a:solidFill>
                  <a:schemeClr val="tx1"/>
                </a:solidFill>
                <a:latin typeface="Comic Sans MS" pitchFamily="66" charset="0"/>
              </a:rPr>
              <a:t> муниципального района Меркуловой О.И.</a:t>
            </a:r>
            <a:endParaRPr lang="ru-RU" altLang="ru-RU" sz="4000" dirty="0" smtClean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6147" name="Picture 17" descr="p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750" y="476250"/>
            <a:ext cx="1089025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18" descr="p1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48" y="285728"/>
            <a:ext cx="129698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74757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58888" y="620713"/>
            <a:ext cx="7400925" cy="11430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defRPr/>
            </a:pPr>
            <a:r>
              <a:rPr lang="ru-RU" altLang="ru-RU" sz="4000" smtClean="0">
                <a:ln>
                  <a:noFill/>
                </a:ln>
                <a:solidFill>
                  <a:schemeClr val="tx1"/>
                </a:solidFill>
                <a:effectLst/>
              </a:rPr>
              <a:t>Цель урока: </a:t>
            </a:r>
            <a:r>
              <a:rPr lang="ru-RU" altLang="ru-RU" sz="4000" b="0" smtClean="0">
                <a:ln>
                  <a:noFill/>
                </a:ln>
                <a:solidFill>
                  <a:schemeClr val="tx1"/>
                </a:solidFill>
                <a:effectLst/>
              </a:rPr>
              <a:t>познакомиться с общей характеристикой царства грибы.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31913" y="2276475"/>
            <a:ext cx="5014912" cy="352901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altLang="ru-RU" sz="280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Задачи урока: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altLang="ru-RU" sz="280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ru-RU" altLang="ru-RU" sz="2400" smtClean="0">
                <a:ln>
                  <a:noFill/>
                </a:ln>
                <a:solidFill>
                  <a:schemeClr val="tx1"/>
                </a:solidFill>
                <a:effectLst/>
              </a:rPr>
              <a:t>Уметь находить и различать  грибы; </a:t>
            </a:r>
          </a:p>
          <a:p>
            <a:pPr>
              <a:lnSpc>
                <a:spcPct val="80000"/>
              </a:lnSpc>
            </a:pPr>
            <a:r>
              <a:rPr lang="ru-RU" altLang="ru-RU" sz="2400" smtClean="0">
                <a:ln>
                  <a:noFill/>
                </a:ln>
                <a:solidFill>
                  <a:schemeClr val="tx1"/>
                </a:solidFill>
                <a:effectLst/>
              </a:rPr>
              <a:t>Знать особенности их строения;</a:t>
            </a:r>
          </a:p>
          <a:p>
            <a:pPr>
              <a:lnSpc>
                <a:spcPct val="80000"/>
              </a:lnSpc>
            </a:pPr>
            <a:r>
              <a:rPr lang="ru-RU" altLang="ru-RU" sz="2400" smtClean="0">
                <a:ln>
                  <a:noFill/>
                </a:ln>
                <a:solidFill>
                  <a:schemeClr val="tx1"/>
                </a:solidFill>
                <a:effectLst/>
              </a:rPr>
              <a:t>Уметь различать съедобные и ядовитые для человека грибы;</a:t>
            </a:r>
          </a:p>
          <a:p>
            <a:pPr>
              <a:lnSpc>
                <a:spcPct val="80000"/>
              </a:lnSpc>
            </a:pPr>
            <a:r>
              <a:rPr lang="ru-RU" altLang="ru-RU" sz="2400" smtClean="0">
                <a:ln>
                  <a:noFill/>
                </a:ln>
                <a:solidFill>
                  <a:schemeClr val="tx1"/>
                </a:solidFill>
                <a:effectLst/>
              </a:rPr>
              <a:t>Знать роль грибов в природе и жизни человека.</a:t>
            </a:r>
          </a:p>
          <a:p>
            <a:pPr>
              <a:lnSpc>
                <a:spcPct val="80000"/>
              </a:lnSpc>
            </a:pPr>
            <a:endParaRPr lang="ru-RU" altLang="ru-RU" sz="240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>
              <a:lnSpc>
                <a:spcPct val="80000"/>
              </a:lnSpc>
            </a:pPr>
            <a:endParaRPr lang="ru-RU" altLang="ru-RU" sz="240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3621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971600" y="260350"/>
            <a:ext cx="7992888" cy="1438275"/>
          </a:xfrm>
        </p:spPr>
        <p:txBody>
          <a:bodyPr/>
          <a:lstStyle/>
          <a:p>
            <a:pPr eaLnBrk="1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/>
              <a:t>План урока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900113" y="2852738"/>
            <a:ext cx="6985000" cy="720725"/>
          </a:xfrm>
        </p:spPr>
        <p:txBody>
          <a:bodyPr lIns="0" tIns="0" rIns="0" bIns="0" anchor="ctr">
            <a:noAutofit/>
          </a:bodyPr>
          <a:lstStyle/>
          <a:p>
            <a:pPr marL="0" indent="0" algn="ctr" eaLnBrk="1" hangingPunct="1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4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Особенности строения</a:t>
            </a:r>
          </a:p>
          <a:p>
            <a:pPr marL="457200" indent="-457200" eaLnBrk="1" hangingPunct="1">
              <a:buFont typeface="Times New Roman" pitchFamily="18" charset="0"/>
              <a:buAutoNum type="arabicPeriod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Питание грибов</a:t>
            </a:r>
          </a:p>
          <a:p>
            <a:pPr marL="457200" indent="-457200" eaLnBrk="1" hangingPunct="1">
              <a:buFont typeface="Times New Roman" pitchFamily="18" charset="0"/>
              <a:buAutoNum type="arabicPeriod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Многообразие грибов</a:t>
            </a:r>
          </a:p>
          <a:p>
            <a:pPr marL="457200" indent="-457200" eaLnBrk="1" hangingPunct="1">
              <a:buFont typeface="Times New Roman" pitchFamily="18" charset="0"/>
              <a:buAutoNum type="arabicPeriod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Размножение грибов</a:t>
            </a:r>
          </a:p>
          <a:p>
            <a:pPr marL="457200" indent="-457200" eaLnBrk="1" hangingPunct="1">
              <a:buFont typeface="Times New Roman" pitchFamily="18" charset="0"/>
              <a:buAutoNum type="arabicPeriod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Выводы</a:t>
            </a:r>
          </a:p>
        </p:txBody>
      </p:sp>
      <p:pic>
        <p:nvPicPr>
          <p:cNvPr id="512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0338" y="4864100"/>
            <a:ext cx="3311525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0108144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1.Организационный</a:t>
            </a:r>
            <a:r>
              <a:rPr lang="ru-RU" dirty="0" smtClean="0"/>
              <a:t> </a:t>
            </a:r>
            <a:r>
              <a:rPr lang="ru-RU" b="1" dirty="0" smtClean="0"/>
              <a:t>этап</a:t>
            </a:r>
          </a:p>
          <a:p>
            <a:r>
              <a:rPr lang="ru-RU" b="1" dirty="0" smtClean="0"/>
              <a:t>2.Проверка домашнего задания</a:t>
            </a:r>
          </a:p>
          <a:p>
            <a:r>
              <a:rPr lang="ru-RU" b="1" dirty="0" smtClean="0"/>
              <a:t>3.Актуализация знаний</a:t>
            </a:r>
          </a:p>
          <a:p>
            <a:r>
              <a:rPr lang="ru-RU" b="1" dirty="0" smtClean="0"/>
              <a:t>4.Мотивация к учебной деятельности и </a:t>
            </a:r>
            <a:r>
              <a:rPr lang="ru-RU" b="1" dirty="0" err="1" smtClean="0"/>
              <a:t>целеполагание</a:t>
            </a:r>
            <a:endParaRPr lang="ru-RU" b="1" dirty="0" smtClean="0"/>
          </a:p>
          <a:p>
            <a:r>
              <a:rPr lang="ru-RU" b="1" dirty="0" smtClean="0"/>
              <a:t>5.Изучение нового материала</a:t>
            </a:r>
          </a:p>
          <a:p>
            <a:r>
              <a:rPr lang="ru-RU" b="1" dirty="0" smtClean="0"/>
              <a:t>6.Первичная проверка понимания</a:t>
            </a:r>
          </a:p>
          <a:p>
            <a:r>
              <a:rPr lang="ru-RU" b="1" dirty="0" smtClean="0"/>
              <a:t>Физкультминутка. </a:t>
            </a:r>
          </a:p>
          <a:p>
            <a:r>
              <a:rPr lang="ru-RU" b="1" dirty="0" smtClean="0"/>
              <a:t>7.Первичное закрепление</a:t>
            </a:r>
          </a:p>
          <a:p>
            <a:r>
              <a:rPr lang="ru-RU" b="1" dirty="0" smtClean="0"/>
              <a:t>8.Домашнее задание</a:t>
            </a:r>
            <a:endParaRPr lang="ru-RU" dirty="0" smtClean="0"/>
          </a:p>
          <a:p>
            <a:r>
              <a:rPr lang="ru-RU" b="1" dirty="0" smtClean="0"/>
              <a:t>9.Рефлексия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1513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Планируемые результаты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/>
              <a:t>предметные –</a:t>
            </a:r>
            <a:r>
              <a:rPr lang="ru-RU" dirty="0" smtClean="0"/>
              <a:t> закрепить понятия «среда обитания», «симбионты», «</a:t>
            </a:r>
            <a:r>
              <a:rPr lang="ru-RU" dirty="0" err="1" smtClean="0"/>
              <a:t>сапротрофы</a:t>
            </a:r>
            <a:r>
              <a:rPr lang="ru-RU" dirty="0" smtClean="0"/>
              <a:t>», «связи живого и неживого»; </a:t>
            </a:r>
          </a:p>
          <a:p>
            <a:r>
              <a:rPr lang="ru-RU" b="1" dirty="0" smtClean="0"/>
              <a:t>личностные –</a:t>
            </a:r>
            <a:r>
              <a:rPr lang="ru-RU" dirty="0" smtClean="0"/>
              <a:t> формировать познавательный интерес к предмету через использование нестандартных форм обучения и создание ситуации успеха;</a:t>
            </a:r>
          </a:p>
          <a:p>
            <a:pPr>
              <a:buNone/>
            </a:pPr>
            <a:r>
              <a:rPr lang="ru-RU" dirty="0" smtClean="0"/>
              <a:t>прививать любовь к живой природе, формировать устойчивое положительное отношение к каждому живому организму на Земле. Обмениваться информацией с одноклассниками; проявляют устойчивый и широкий интерес к  новой теме и к изучению предмета;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5539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Планируемые результаты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err="1" smtClean="0"/>
              <a:t>метапредметные</a:t>
            </a:r>
            <a:r>
              <a:rPr lang="ru-RU" b="1" dirty="0" smtClean="0"/>
              <a:t>  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  </a:t>
            </a:r>
            <a:r>
              <a:rPr lang="ru-RU" i="1" dirty="0" smtClean="0"/>
              <a:t>регулятивные –</a:t>
            </a:r>
            <a:r>
              <a:rPr lang="ru-RU" dirty="0" smtClean="0"/>
              <a:t>  учить систематизировать, выделять главное и существенное, устанавливать причинно-следственные связи;</a:t>
            </a:r>
          </a:p>
          <a:p>
            <a:pPr>
              <a:buNone/>
            </a:pPr>
            <a:r>
              <a:rPr lang="ru-RU" i="1" dirty="0" smtClean="0"/>
              <a:t>познавательные -</a:t>
            </a:r>
            <a:r>
              <a:rPr lang="ru-RU" dirty="0" smtClean="0"/>
              <a:t> развивать воображение учащихся;                                                                         </a:t>
            </a:r>
            <a:r>
              <a:rPr lang="ru-RU" i="1" dirty="0" smtClean="0"/>
              <a:t> коммуникативные</a:t>
            </a:r>
            <a:r>
              <a:rPr lang="ru-RU" dirty="0" smtClean="0"/>
              <a:t> – умеют слушать других, учатся критично от­носиться к своему мнению, с достоинством признавать ошибочность своего мнения (если оно таково) и корректировать его.</a:t>
            </a:r>
          </a:p>
          <a:p>
            <a:pPr>
              <a:buNone/>
            </a:pPr>
            <a:r>
              <a:rPr lang="ru-RU" dirty="0" smtClean="0"/>
              <a:t>развивать поисково-информационные умения: работать с конспектом урока.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7243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218</Words>
  <Application>Microsoft Office PowerPoint</Application>
  <PresentationFormat>Экран (4:3)</PresentationFormat>
  <Paragraphs>35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подготовлена  для учащихся 5 класса  по биологии ФГОС  учителем биологии МКОУ Совхозной СОШ Семилукского муниципального района Меркуловой О.И.</vt:lpstr>
      <vt:lpstr>Цель урока: познакомиться с общей характеристикой царства грибы.</vt:lpstr>
      <vt:lpstr>План урока</vt:lpstr>
      <vt:lpstr>План урока</vt:lpstr>
      <vt:lpstr>Планируемые результаты</vt:lpstr>
      <vt:lpstr>Планируемые результаты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подготовлена для учащихся 5 класса  по биологии ФГОС  учителем биологии Парфенова Ю.С.</dc:title>
  <dc:creator>Юлия</dc:creator>
  <cp:lastModifiedBy>Ученик</cp:lastModifiedBy>
  <cp:revision>2</cp:revision>
  <dcterms:created xsi:type="dcterms:W3CDTF">2015-12-01T14:33:57Z</dcterms:created>
  <dcterms:modified xsi:type="dcterms:W3CDTF">2016-06-14T08:24:24Z</dcterms:modified>
</cp:coreProperties>
</file>