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60"/>
  </p:notesMasterIdLst>
  <p:sldIdLst>
    <p:sldId id="256" r:id="rId2"/>
    <p:sldId id="302" r:id="rId3"/>
    <p:sldId id="303" r:id="rId4"/>
    <p:sldId id="304" r:id="rId5"/>
    <p:sldId id="305" r:id="rId6"/>
    <p:sldId id="313" r:id="rId7"/>
    <p:sldId id="307" r:id="rId8"/>
    <p:sldId id="314" r:id="rId9"/>
    <p:sldId id="315" r:id="rId10"/>
    <p:sldId id="308" r:id="rId11"/>
    <p:sldId id="30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8" r:id="rId43"/>
    <p:sldId id="287" r:id="rId44"/>
    <p:sldId id="290" r:id="rId45"/>
    <p:sldId id="291" r:id="rId46"/>
    <p:sldId id="289" r:id="rId47"/>
    <p:sldId id="292" r:id="rId48"/>
    <p:sldId id="293" r:id="rId49"/>
    <p:sldId id="294" r:id="rId50"/>
    <p:sldId id="295" r:id="rId51"/>
    <p:sldId id="296" r:id="rId52"/>
    <p:sldId id="298" r:id="rId53"/>
    <p:sldId id="297" r:id="rId54"/>
    <p:sldId id="311" r:id="rId55"/>
    <p:sldId id="312" r:id="rId56"/>
    <p:sldId id="310" r:id="rId57"/>
    <p:sldId id="300" r:id="rId58"/>
    <p:sldId id="309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52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B2CDE-E220-44D8-9BA9-294C893A6928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7F890-7FAA-43F0-A277-05615657A0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88549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7F890-7FAA-43F0-A277-05615657A0B3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3373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7F890-7FAA-43F0-A277-05615657A0B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8174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4B2AF-E20A-4C1D-A105-CD0E0CD0697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576A-E20F-46B4-A1B2-FC1CBA47E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2200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4B2AF-E20A-4C1D-A105-CD0E0CD0697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576A-E20F-46B4-A1B2-FC1CBA47E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594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4B2AF-E20A-4C1D-A105-CD0E0CD0697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576A-E20F-46B4-A1B2-FC1CBA47E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8028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4B2AF-E20A-4C1D-A105-CD0E0CD0697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576A-E20F-46B4-A1B2-FC1CBA47E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675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4B2AF-E20A-4C1D-A105-CD0E0CD0697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576A-E20F-46B4-A1B2-FC1CBA47E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47621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4B2AF-E20A-4C1D-A105-CD0E0CD0697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576A-E20F-46B4-A1B2-FC1CBA47E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0413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4B2AF-E20A-4C1D-A105-CD0E0CD0697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576A-E20F-46B4-A1B2-FC1CBA47E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1502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4B2AF-E20A-4C1D-A105-CD0E0CD0697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576A-E20F-46B4-A1B2-FC1CBA47E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844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4B2AF-E20A-4C1D-A105-CD0E0CD0697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576A-E20F-46B4-A1B2-FC1CBA47E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8545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4B2AF-E20A-4C1D-A105-CD0E0CD0697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576A-E20F-46B4-A1B2-FC1CBA47E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0944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4B2AF-E20A-4C1D-A105-CD0E0CD0697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6576A-E20F-46B4-A1B2-FC1CBA47E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3618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>
                <a:alpha val="27000"/>
              </a:srgb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4B2AF-E20A-4C1D-A105-CD0E0CD06979}" type="datetimeFigureOut">
              <a:rPr lang="ru-RU" smtClean="0"/>
              <a:pPr/>
              <a:t>19.10.2016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6576A-E20F-46B4-A1B2-FC1CBA47E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112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48397" cy="190256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Муниципальное казённое общеобразовательное учреждение «Совхозная образовательная школа» Семилукского муниципального района Воронежской области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971" y="2420888"/>
            <a:ext cx="8197485" cy="4056111"/>
          </a:xfrm>
        </p:spPr>
        <p:txBody>
          <a:bodyPr>
            <a:normAutofit fontScale="85000" lnSpcReduction="20000"/>
          </a:bodyPr>
          <a:lstStyle/>
          <a:p>
            <a:r>
              <a:rPr lang="ru-RU" sz="4300" b="1" smtClean="0">
                <a:solidFill>
                  <a:srgbClr val="FF0000"/>
                </a:solidFill>
              </a:rPr>
              <a:t> </a:t>
            </a:r>
            <a:r>
              <a:rPr lang="ru-RU" sz="4300" b="1" dirty="0" smtClean="0">
                <a:solidFill>
                  <a:srgbClr val="FF0000"/>
                </a:solidFill>
              </a:rPr>
              <a:t>«Новые подходы к работе со словарными словами в начальной школе»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endParaRPr lang="ru-RU" b="1" dirty="0">
              <a:solidFill>
                <a:srgbClr val="FF0000"/>
              </a:solidFill>
            </a:endParaRPr>
          </a:p>
          <a:p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sz="2400" b="1" dirty="0" smtClean="0">
                <a:solidFill>
                  <a:schemeClr val="tx1"/>
                </a:solidFill>
              </a:rPr>
              <a:t>                                                                     Подготовила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                                                                      учитель начальных классов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                                                                      Курилова Татьяна Петровна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24721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Лексико-орфографическая работа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760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1.</a:t>
            </a:r>
            <a:r>
              <a:rPr lang="ru-RU" sz="2800" b="1" dirty="0" smtClean="0"/>
              <a:t>Знакомство </a:t>
            </a:r>
            <a:r>
              <a:rPr lang="ru-RU" sz="2800" b="1" dirty="0"/>
              <a:t>с фразеологическими оборотами речи, с многозначностью этого слова, с синонимами и антонимами, с сочетаемостью слов.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2.</a:t>
            </a:r>
            <a:r>
              <a:rPr lang="ru-RU" sz="2800" b="1" dirty="0" smtClean="0"/>
              <a:t>На  </a:t>
            </a:r>
            <a:r>
              <a:rPr lang="ru-RU" sz="2800" b="1" dirty="0"/>
              <a:t>следующих  уроках  даю  небольшие  рассказы, пословицы, загадки в виде зрительного, предупредительного, зрительно - слухового, объяснительного, творческого, комментируемого, картинного диктантов, диктанта  в загадках.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3.</a:t>
            </a:r>
            <a:r>
              <a:rPr lang="ru-RU" sz="2800" b="1" dirty="0" smtClean="0"/>
              <a:t>Знакомлю </a:t>
            </a:r>
            <a:r>
              <a:rPr lang="ru-RU" sz="2800" b="1" dirty="0"/>
              <a:t>детей с разными словарями: толковым, синонимов и антонимов, этимологическим, иностранных слов, фразеологическим, орфографическим.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</a:rPr>
              <a:t>Вывод. </a:t>
            </a:r>
            <a:r>
              <a:rPr lang="ru-RU" sz="2800" b="1" dirty="0" smtClean="0"/>
              <a:t>Все </a:t>
            </a:r>
            <a:r>
              <a:rPr lang="ru-RU" sz="2800" b="1" dirty="0"/>
              <a:t>эти упражнения способствуют осознанию значения словарных слов и правильности их использования в речевой практике, а также дают возможность показать богатство нашего языка, сформировать умение замечать их в предложении. 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450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71" y="260648"/>
            <a:ext cx="8856984" cy="6480720"/>
          </a:xfrm>
        </p:spPr>
        <p:txBody>
          <a:bodyPr/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altLang="ru-RU" sz="4000" b="1" dirty="0">
                <a:solidFill>
                  <a:srgbClr val="FF0000"/>
                </a:solidFill>
                <a:ea typeface="+mn-ea"/>
                <a:cs typeface="+mn-cs"/>
              </a:rPr>
              <a:t>«Игра, это жизненная лаборатория детства, дающая тот аромат, ту атмосферу молодой жизни, без которой эта пора её была бы бесполезна для человечества. В игре, этой специальной обработке жизненного материала, есть самое здоровое ядро разумной школы детства».</a:t>
            </a:r>
            <a:br>
              <a:rPr lang="ru-RU" altLang="ru-RU" sz="4000" b="1" dirty="0">
                <a:solidFill>
                  <a:srgbClr val="FF0000"/>
                </a:solidFill>
                <a:ea typeface="+mn-ea"/>
                <a:cs typeface="+mn-cs"/>
              </a:rPr>
            </a:br>
            <a:r>
              <a:rPr lang="ru-RU" altLang="ru-RU" sz="4000" b="1" dirty="0">
                <a:solidFill>
                  <a:srgbClr val="FF0000"/>
                </a:solidFill>
                <a:ea typeface="+mn-ea"/>
                <a:cs typeface="+mn-cs"/>
              </a:rPr>
              <a:t>                                           </a:t>
            </a:r>
            <a:r>
              <a:rPr lang="ru-RU" altLang="ru-RU" sz="4000" b="1" dirty="0" smtClean="0">
                <a:solidFill>
                  <a:srgbClr val="FF0000"/>
                </a:solidFill>
                <a:ea typeface="+mn-ea"/>
                <a:cs typeface="+mn-cs"/>
              </a:rPr>
              <a:t>С</a:t>
            </a:r>
            <a:r>
              <a:rPr lang="ru-RU" altLang="ru-RU" sz="4000" b="1" dirty="0">
                <a:solidFill>
                  <a:srgbClr val="FF0000"/>
                </a:solidFill>
                <a:ea typeface="+mn-ea"/>
                <a:cs typeface="+mn-cs"/>
              </a:rPr>
              <a:t>. Т. </a:t>
            </a:r>
            <a:r>
              <a:rPr lang="ru-RU" altLang="ru-RU" sz="4000" b="1" dirty="0" err="1">
                <a:solidFill>
                  <a:srgbClr val="FF0000"/>
                </a:solidFill>
                <a:ea typeface="+mn-ea"/>
                <a:cs typeface="+mn-cs"/>
              </a:rPr>
              <a:t>Шацкий</a:t>
            </a:r>
            <a:r>
              <a:rPr lang="ru-RU" altLang="ru-RU" sz="4000" b="1" dirty="0">
                <a:solidFill>
                  <a:srgbClr val="FF0000"/>
                </a:solidFill>
                <a:ea typeface="+mn-ea"/>
                <a:cs typeface="+mn-cs"/>
              </a:rPr>
              <a:t>.</a:t>
            </a:r>
            <a:r>
              <a:rPr lang="ru-RU" sz="4000" dirty="0">
                <a:solidFill>
                  <a:prstClr val="black"/>
                </a:solidFill>
                <a:ea typeface="+mn-ea"/>
                <a:cs typeface="+mn-cs"/>
              </a:rPr>
              <a:t>  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937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5212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Игры из веселой грамматики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                            У нас в гостях!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31" t="382" r="3788"/>
          <a:stretch/>
        </p:blipFill>
        <p:spPr>
          <a:xfrm>
            <a:off x="2945314" y="1719943"/>
            <a:ext cx="3324857" cy="499585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4198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Ответьте на вопросы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ru-RU" b="1" dirty="0" smtClean="0"/>
              <a:t>Кто учит детей? (учитель)</a:t>
            </a:r>
            <a:endParaRPr lang="ru-RU" sz="2400" b="1" dirty="0" smtClean="0"/>
          </a:p>
          <a:p>
            <a:pPr lvl="1"/>
            <a:r>
              <a:rPr lang="ru-RU" b="1" dirty="0" smtClean="0"/>
              <a:t>Кто </a:t>
            </a:r>
            <a:r>
              <a:rPr lang="ru-RU" b="1" dirty="0"/>
              <a:t>готовит уроки? (ученик)</a:t>
            </a:r>
            <a:endParaRPr lang="ru-RU" sz="2400" b="1" dirty="0"/>
          </a:p>
          <a:p>
            <a:pPr lvl="1"/>
            <a:r>
              <a:rPr lang="ru-RU" b="1" dirty="0"/>
              <a:t>Кто живет в лесу? (медведь)</a:t>
            </a:r>
            <a:endParaRPr lang="ru-RU" sz="2400" b="1" dirty="0"/>
          </a:p>
          <a:p>
            <a:pPr lvl="1"/>
            <a:r>
              <a:rPr lang="ru-RU" b="1" dirty="0"/>
              <a:t>Кто верный друг человека? (собака)</a:t>
            </a:r>
            <a:endParaRPr lang="ru-RU" sz="2400" b="1" dirty="0"/>
          </a:p>
          <a:p>
            <a:pPr lvl="1"/>
            <a:r>
              <a:rPr lang="ru-RU" b="1" dirty="0" smtClean="0"/>
              <a:t>Чем рубят дрова? (топором)</a:t>
            </a:r>
            <a:endParaRPr lang="ru-RU" sz="2400" b="1" dirty="0" smtClean="0"/>
          </a:p>
          <a:p>
            <a:pPr lvl="1"/>
            <a:r>
              <a:rPr lang="ru-RU" b="1" dirty="0" smtClean="0"/>
              <a:t>Чем </a:t>
            </a:r>
            <a:r>
              <a:rPr lang="ru-RU" b="1" dirty="0"/>
              <a:t>копают грядки? (лопата)</a:t>
            </a:r>
            <a:endParaRPr lang="ru-RU" sz="2400" b="1" dirty="0"/>
          </a:p>
          <a:p>
            <a:pPr lvl="1"/>
            <a:r>
              <a:rPr lang="ru-RU" b="1" dirty="0"/>
              <a:t>Какой день недели первый? (понедельник)</a:t>
            </a:r>
            <a:endParaRPr lang="ru-RU" sz="2400" b="1" dirty="0"/>
          </a:p>
          <a:p>
            <a:pPr lvl="1"/>
            <a:r>
              <a:rPr lang="ru-RU" b="1" dirty="0"/>
              <a:t>Что растет на грядке? (морковь, огурец)</a:t>
            </a:r>
            <a:endParaRPr lang="ru-RU" sz="2400" b="1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0038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 нас в гостях!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24744"/>
            <a:ext cx="3888432" cy="5184576"/>
          </a:xfrm>
          <a:ln w="57150">
            <a:solidFill>
              <a:srgbClr val="FF0000"/>
            </a:solidFill>
            <a:prstDash val="solid"/>
          </a:ln>
        </p:spPr>
      </p:pic>
    </p:spTree>
    <p:extLst>
      <p:ext uri="{BB962C8B-B14F-4D97-AF65-F5344CB8AC3E}">
        <p14:creationId xmlns="" xmlns:p14="http://schemas.microsoft.com/office/powerpoint/2010/main" val="194683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Игра «Чей ряд лучше</a:t>
            </a:r>
            <a:r>
              <a:rPr lang="ru-RU" b="1" dirty="0" smtClean="0">
                <a:solidFill>
                  <a:srgbClr val="FF0000"/>
                </a:solidFill>
              </a:rPr>
              <a:t>?»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492896"/>
            <a:ext cx="8229600" cy="2016224"/>
          </a:xfrm>
        </p:spPr>
        <p:txBody>
          <a:bodyPr/>
          <a:lstStyle/>
          <a:p>
            <a:r>
              <a:rPr lang="ru-RU" b="1" dirty="0"/>
              <a:t>р...</a:t>
            </a:r>
            <a:r>
              <a:rPr lang="ru-RU" b="1" dirty="0" err="1"/>
              <a:t>бочий</a:t>
            </a:r>
            <a:r>
              <a:rPr lang="ru-RU" b="1" dirty="0"/>
              <a:t>                з…вод                 р…бота</a:t>
            </a:r>
          </a:p>
          <a:p>
            <a:r>
              <a:rPr lang="ru-RU" b="1" dirty="0"/>
              <a:t>п…нал                   т…</a:t>
            </a:r>
            <a:r>
              <a:rPr lang="ru-RU" b="1" dirty="0" err="1"/>
              <a:t>традь</a:t>
            </a:r>
            <a:r>
              <a:rPr lang="ru-RU" b="1" dirty="0"/>
              <a:t>              к…р…</a:t>
            </a:r>
            <a:r>
              <a:rPr lang="ru-RU" b="1" dirty="0" err="1"/>
              <a:t>ндаш</a:t>
            </a:r>
            <a:endParaRPr lang="ru-RU" b="1" dirty="0"/>
          </a:p>
          <a:p>
            <a:r>
              <a:rPr lang="ru-RU" b="1" dirty="0"/>
              <a:t>р</a:t>
            </a:r>
            <a:r>
              <a:rPr lang="ru-RU" b="1" dirty="0" smtClean="0"/>
              <a:t>…</a:t>
            </a:r>
            <a:r>
              <a:rPr lang="ru-RU" b="1" dirty="0" err="1" smtClean="0"/>
              <a:t>бята</a:t>
            </a:r>
            <a:r>
              <a:rPr lang="ru-RU" b="1" smtClean="0"/>
              <a:t>                 </a:t>
            </a:r>
            <a:r>
              <a:rPr lang="ru-RU" b="1" dirty="0"/>
              <a:t>г…род                 д…</a:t>
            </a:r>
            <a:r>
              <a:rPr lang="ru-RU" b="1" dirty="0" err="1"/>
              <a:t>ревня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0909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 нас в гостях!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556792"/>
            <a:ext cx="3472408" cy="4752528"/>
          </a:xfr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16973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Игра «Будь </a:t>
            </a:r>
            <a:r>
              <a:rPr lang="ru-RU" b="1" dirty="0" smtClean="0">
                <a:solidFill>
                  <a:srgbClr val="FF0000"/>
                </a:solidFill>
              </a:rPr>
              <a:t>внимательным!»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1"/>
            <a:ext cx="8229600" cy="4137322"/>
          </a:xfrm>
        </p:spPr>
        <p:txBody>
          <a:bodyPr/>
          <a:lstStyle/>
          <a:p>
            <a:r>
              <a:rPr lang="ru-RU" b="1" dirty="0" err="1"/>
              <a:t>гр</a:t>
            </a:r>
            <a:r>
              <a:rPr lang="ru-RU" b="1" dirty="0"/>
              <a:t>…за                    </a:t>
            </a:r>
            <a:r>
              <a:rPr lang="ru-RU" b="1" dirty="0" err="1"/>
              <a:t>сл</a:t>
            </a:r>
            <a:r>
              <a:rPr lang="ru-RU" b="1" dirty="0"/>
              <a:t>…</a:t>
            </a:r>
            <a:r>
              <a:rPr lang="ru-RU" b="1" dirty="0" err="1"/>
              <a:t>варь</a:t>
            </a:r>
            <a:r>
              <a:rPr lang="ru-RU" b="1" dirty="0"/>
              <a:t>              </a:t>
            </a:r>
            <a:r>
              <a:rPr lang="ru-RU" b="1" dirty="0" err="1"/>
              <a:t>тр</a:t>
            </a:r>
            <a:r>
              <a:rPr lang="ru-RU" b="1" dirty="0"/>
              <a:t>…</a:t>
            </a:r>
            <a:r>
              <a:rPr lang="ru-RU" b="1" dirty="0" err="1"/>
              <a:t>ва</a:t>
            </a:r>
            <a:endParaRPr lang="ru-RU" b="1" dirty="0"/>
          </a:p>
          <a:p>
            <a:r>
              <a:rPr lang="ru-RU" b="1" dirty="0" err="1"/>
              <a:t>зв</a:t>
            </a:r>
            <a:r>
              <a:rPr lang="ru-RU" b="1" dirty="0"/>
              <a:t>…</a:t>
            </a:r>
            <a:r>
              <a:rPr lang="ru-RU" b="1" dirty="0" err="1"/>
              <a:t>ри</a:t>
            </a:r>
            <a:r>
              <a:rPr lang="ru-RU" b="1" dirty="0"/>
              <a:t>                    </a:t>
            </a:r>
            <a:r>
              <a:rPr lang="ru-RU" b="1" dirty="0" err="1"/>
              <a:t>яг</a:t>
            </a:r>
            <a:r>
              <a:rPr lang="ru-RU" b="1" dirty="0"/>
              <a:t>…да                  п…</a:t>
            </a:r>
            <a:r>
              <a:rPr lang="ru-RU" b="1" dirty="0" err="1"/>
              <a:t>льто</a:t>
            </a:r>
            <a:endParaRPr lang="ru-RU" b="1" dirty="0"/>
          </a:p>
          <a:p>
            <a:r>
              <a:rPr lang="ru-RU" b="1" dirty="0"/>
              <a:t>п…</a:t>
            </a:r>
            <a:r>
              <a:rPr lang="ru-RU" b="1" dirty="0" err="1"/>
              <a:t>сьмо</a:t>
            </a:r>
            <a:r>
              <a:rPr lang="ru-RU" b="1" dirty="0"/>
              <a:t>                 д…</a:t>
            </a:r>
            <a:r>
              <a:rPr lang="ru-RU" b="1" dirty="0" err="1"/>
              <a:t>журный</a:t>
            </a:r>
            <a:r>
              <a:rPr lang="ru-RU" b="1" dirty="0"/>
              <a:t>          </a:t>
            </a:r>
            <a:r>
              <a:rPr lang="ru-RU" b="1" dirty="0" err="1"/>
              <a:t>цв</a:t>
            </a:r>
            <a:r>
              <a:rPr lang="ru-RU" b="1" dirty="0"/>
              <a:t>…ты  </a:t>
            </a:r>
          </a:p>
          <a:p>
            <a:r>
              <a:rPr lang="ru-RU" b="1" dirty="0"/>
              <a:t>м…роз                   </a:t>
            </a:r>
            <a:r>
              <a:rPr lang="ru-RU" b="1" dirty="0" err="1"/>
              <a:t>св</a:t>
            </a:r>
            <a:r>
              <a:rPr lang="ru-RU" b="1" dirty="0"/>
              <a:t>…</a:t>
            </a:r>
            <a:r>
              <a:rPr lang="ru-RU" b="1" dirty="0" err="1"/>
              <a:t>ча</a:t>
            </a:r>
            <a:r>
              <a:rPr lang="ru-RU" b="1" dirty="0"/>
              <a:t>                  ч…</a:t>
            </a:r>
            <a:r>
              <a:rPr lang="ru-RU" b="1" dirty="0" err="1"/>
              <a:t>сло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177774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У нас в гостях!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56792"/>
            <a:ext cx="3456384" cy="4536504"/>
          </a:xfr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95286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Игра «Сквозная буква»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47257"/>
            <a:ext cx="8229600" cy="3578906"/>
          </a:xfrm>
        </p:spPr>
        <p:txBody>
          <a:bodyPr/>
          <a:lstStyle/>
          <a:p>
            <a:r>
              <a:rPr lang="ru-RU" b="1" dirty="0" smtClean="0"/>
              <a:t>п .</a:t>
            </a:r>
            <a:r>
              <a:rPr lang="ru-RU" b="1" dirty="0"/>
              <a:t>нал                    к …. а                   м . </a:t>
            </a:r>
            <a:r>
              <a:rPr lang="ru-RU" b="1" dirty="0" err="1"/>
              <a:t>ро</a:t>
            </a:r>
            <a:r>
              <a:rPr lang="ru-RU" b="1" dirty="0"/>
              <a:t>.</a:t>
            </a:r>
          </a:p>
          <a:p>
            <a:r>
              <a:rPr lang="ru-RU" b="1" dirty="0"/>
              <a:t>те … </a:t>
            </a:r>
            <a:r>
              <a:rPr lang="ru-RU" b="1" dirty="0" err="1"/>
              <a:t>дь</a:t>
            </a:r>
            <a:r>
              <a:rPr lang="ru-RU" b="1" dirty="0"/>
              <a:t>                  со …а                    к . </a:t>
            </a:r>
            <a:r>
              <a:rPr lang="ru-RU" b="1" dirty="0" err="1"/>
              <a:t>лхо</a:t>
            </a:r>
            <a:r>
              <a:rPr lang="ru-RU" b="1" dirty="0"/>
              <a:t> . </a:t>
            </a:r>
          </a:p>
          <a:p>
            <a:r>
              <a:rPr lang="ru-RU" b="1" dirty="0" err="1" smtClean="0"/>
              <a:t>ме</a:t>
            </a:r>
            <a:r>
              <a:rPr lang="ru-RU" b="1" dirty="0" smtClean="0"/>
              <a:t> </a:t>
            </a:r>
            <a:r>
              <a:rPr lang="ru-RU" b="1" dirty="0"/>
              <a:t>.. ль                  </a:t>
            </a:r>
            <a:r>
              <a:rPr lang="ru-RU" b="1" dirty="0" smtClean="0"/>
              <a:t>во </a:t>
            </a:r>
            <a:r>
              <a:rPr lang="ru-RU" b="1" dirty="0"/>
              <a:t>… а                  в … бей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4242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6408712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rgbClr val="FF0000"/>
                </a:solidFill>
              </a:rPr>
              <a:t>Главные задачи современной школы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 </a:t>
            </a:r>
            <a:r>
              <a:rPr lang="ru-RU" sz="3200" b="1" dirty="0" smtClean="0"/>
              <a:t>Одна из главных задач современной школы- развитие личности ребёнка.</a:t>
            </a:r>
            <a:br>
              <a:rPr lang="ru-RU" sz="3200" b="1" dirty="0" smtClean="0"/>
            </a:br>
            <a:r>
              <a:rPr lang="ru-RU" sz="3200" b="1" dirty="0" smtClean="0"/>
              <a:t>      Развитие мышления, воображения, речи,</a:t>
            </a:r>
            <a:br>
              <a:rPr lang="ru-RU" sz="3200" b="1" dirty="0" smtClean="0"/>
            </a:br>
            <a:r>
              <a:rPr lang="ru-RU" sz="3200" b="1" dirty="0" smtClean="0"/>
              <a:t>памяти, внимания-основная задача начальной школы второго поколения.</a:t>
            </a:r>
            <a:br>
              <a:rPr lang="ru-RU" sz="3200" b="1" dirty="0" smtClean="0"/>
            </a:br>
            <a:r>
              <a:rPr lang="ru-RU" sz="3200" b="1" dirty="0" smtClean="0"/>
              <a:t>Богатство словарного запаса является одним  из показателей умственного и речевого развития школьника.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398366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У нас в гостях!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84784"/>
            <a:ext cx="3240360" cy="4608512"/>
          </a:xfr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89309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Игра «Собери слоги»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/>
          <a:lstStyle/>
          <a:p>
            <a:r>
              <a:rPr lang="ru-RU" b="1" dirty="0" err="1"/>
              <a:t>Бе</a:t>
            </a:r>
            <a:r>
              <a:rPr lang="ru-RU" b="1" dirty="0"/>
              <a:t>, за, ре, (береза)</a:t>
            </a:r>
          </a:p>
          <a:p>
            <a:r>
              <a:rPr lang="ru-RU" b="1" dirty="0"/>
              <a:t>Де, ка, </a:t>
            </a:r>
            <a:r>
              <a:rPr lang="ru-RU" b="1" dirty="0" err="1"/>
              <a:t>воч</a:t>
            </a:r>
            <a:r>
              <a:rPr lang="ru-RU" b="1" dirty="0"/>
              <a:t> (девочка)</a:t>
            </a:r>
          </a:p>
          <a:p>
            <a:r>
              <a:rPr lang="ru-RU" b="1" dirty="0"/>
              <a:t>Де, </a:t>
            </a:r>
            <a:r>
              <a:rPr lang="ru-RU" b="1" dirty="0" err="1"/>
              <a:t>ный</a:t>
            </a:r>
            <a:r>
              <a:rPr lang="ru-RU" b="1" dirty="0"/>
              <a:t>, </a:t>
            </a:r>
            <a:r>
              <a:rPr lang="ru-RU" b="1" dirty="0" err="1" smtClean="0"/>
              <a:t>жур</a:t>
            </a:r>
            <a:r>
              <a:rPr lang="ru-RU" b="1" dirty="0" smtClean="0"/>
              <a:t> </a:t>
            </a:r>
            <a:r>
              <a:rPr lang="ru-RU" b="1" dirty="0"/>
              <a:t>(дежурный)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40521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У нас в гостях!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84784"/>
            <a:ext cx="3384376" cy="4752528"/>
          </a:xfr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86369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1"/>
            <a:ext cx="8136904" cy="191899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Игра « Из каких слов </a:t>
            </a:r>
            <a:r>
              <a:rPr lang="ru-RU" b="1" dirty="0">
                <a:solidFill>
                  <a:srgbClr val="FF0000"/>
                </a:solidFill>
              </a:rPr>
              <a:t>выпали гласные</a:t>
            </a:r>
            <a:r>
              <a:rPr lang="ru-RU" b="1" dirty="0" smtClean="0">
                <a:solidFill>
                  <a:srgbClr val="FF0000"/>
                </a:solidFill>
              </a:rPr>
              <a:t>?»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ru-RU" b="1" dirty="0"/>
              <a:t>М….ш…н…. (машина)</a:t>
            </a:r>
          </a:p>
          <a:p>
            <a:r>
              <a:rPr lang="ru-RU" b="1" dirty="0"/>
              <a:t>З….в….д (завод)</a:t>
            </a:r>
          </a:p>
          <a:p>
            <a:r>
              <a:rPr lang="ru-RU" b="1" dirty="0"/>
              <a:t>Л…..с….ц…. (лисица)</a:t>
            </a:r>
          </a:p>
          <a:p>
            <a:r>
              <a:rPr lang="ru-RU" b="1" dirty="0"/>
              <a:t>Д….р….г…. (дорога)</a:t>
            </a:r>
          </a:p>
        </p:txBody>
      </p:sp>
    </p:spTree>
    <p:extLst>
      <p:ext uri="{BB962C8B-B14F-4D97-AF65-F5344CB8AC3E}">
        <p14:creationId xmlns="" xmlns:p14="http://schemas.microsoft.com/office/powerpoint/2010/main" val="30490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 нас </a:t>
            </a:r>
            <a:r>
              <a:rPr lang="ru-RU" b="1" dirty="0">
                <a:solidFill>
                  <a:srgbClr val="FF0000"/>
                </a:solidFill>
              </a:rPr>
              <a:t>в </a:t>
            </a:r>
            <a:r>
              <a:rPr lang="ru-RU" b="1" dirty="0" smtClean="0">
                <a:solidFill>
                  <a:srgbClr val="FF0000"/>
                </a:solidFill>
              </a:rPr>
              <a:t>гостях</a:t>
            </a:r>
            <a:r>
              <a:rPr lang="ru-RU" b="1" dirty="0">
                <a:solidFill>
                  <a:srgbClr val="FF0000"/>
                </a:solidFill>
              </a:rPr>
              <a:t>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628800"/>
            <a:ext cx="3456384" cy="4608512"/>
          </a:xfr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3791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Игра «Отгадай слово».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Его корень в слове осина, приставка в слове подъехать, суффиксы в словах березовый и братик, окончание в слове </a:t>
            </a:r>
            <a:r>
              <a:rPr lang="ru-RU" b="1" dirty="0" smtClean="0"/>
              <a:t>горох.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(Подосиновик</a:t>
            </a:r>
            <a:r>
              <a:rPr lang="ru-RU" b="1" dirty="0"/>
              <a:t>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6494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У нас в гостях!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556792"/>
            <a:ext cx="3240360" cy="4824536"/>
          </a:xfr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36236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Игра </a:t>
            </a:r>
            <a:r>
              <a:rPr lang="ru-RU" b="1" dirty="0">
                <a:solidFill>
                  <a:srgbClr val="FF0000"/>
                </a:solidFill>
              </a:rPr>
              <a:t>«Кто как голос подает?»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>
            <a:normAutofit/>
          </a:bodyPr>
          <a:lstStyle/>
          <a:p>
            <a:r>
              <a:rPr lang="ru-RU" b="1" dirty="0"/>
              <a:t>П….тух                   стрекочет</a:t>
            </a:r>
          </a:p>
          <a:p>
            <a:r>
              <a:rPr lang="ru-RU" b="1" dirty="0"/>
              <a:t>С….бака                  поет</a:t>
            </a:r>
          </a:p>
          <a:p>
            <a:r>
              <a:rPr lang="ru-RU" b="1" dirty="0"/>
              <a:t>С….рока	</a:t>
            </a:r>
            <a:r>
              <a:rPr lang="ru-RU" b="1" dirty="0" smtClean="0"/>
              <a:t>                 лает</a:t>
            </a:r>
            <a:endParaRPr lang="ru-RU" b="1" dirty="0"/>
          </a:p>
          <a:p>
            <a:r>
              <a:rPr lang="ru-RU" b="1" dirty="0"/>
              <a:t>В….р….бей	</a:t>
            </a:r>
            <a:r>
              <a:rPr lang="ru-RU" b="1" dirty="0" smtClean="0"/>
              <a:t>       мычит</a:t>
            </a:r>
            <a:endParaRPr lang="ru-RU" b="1" dirty="0"/>
          </a:p>
          <a:p>
            <a:r>
              <a:rPr lang="ru-RU" b="1" dirty="0"/>
              <a:t>К…</a:t>
            </a:r>
            <a:r>
              <a:rPr lang="ru-RU" b="1" dirty="0" err="1"/>
              <a:t>рова</a:t>
            </a:r>
            <a:r>
              <a:rPr lang="ru-RU" b="1" dirty="0"/>
              <a:t>	</a:t>
            </a:r>
            <a:r>
              <a:rPr lang="ru-RU" b="1" dirty="0" smtClean="0"/>
              <a:t>                чирикает</a:t>
            </a:r>
            <a:endParaRPr lang="ru-RU" b="1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3252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У нас в гостях!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82" t="2393"/>
          <a:stretch/>
        </p:blipFill>
        <p:spPr>
          <a:xfrm>
            <a:off x="2627784" y="1432149"/>
            <a:ext cx="3816424" cy="4877171"/>
          </a:xfr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29474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Замени противоположным словом.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Трус (герой),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плохо </a:t>
            </a:r>
            <a:r>
              <a:rPr lang="ru-RU" b="1" dirty="0"/>
              <a:t>(хорошо),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отвратительный </a:t>
            </a:r>
            <a:r>
              <a:rPr lang="ru-RU" b="1" dirty="0"/>
              <a:t>(прекрасный)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3086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К. Д. </a:t>
            </a:r>
            <a:r>
              <a:rPr lang="ru-RU" b="1" dirty="0" err="1" smtClean="0">
                <a:solidFill>
                  <a:srgbClr val="FF0000"/>
                </a:solidFill>
              </a:rPr>
              <a:t>Ушинскиий</a:t>
            </a:r>
            <a:r>
              <a:rPr lang="ru-RU" b="1" dirty="0" smtClean="0">
                <a:solidFill>
                  <a:srgbClr val="FF0000"/>
                </a:solidFill>
              </a:rPr>
              <a:t> писал: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b="1" dirty="0" smtClean="0"/>
              <a:t>«Дитя</a:t>
            </a:r>
            <a:r>
              <a:rPr lang="ru-RU" b="1" dirty="0"/>
              <a:t>, которое  не привыкло вникать в смысл слова, плохо понимает или вовсе не понимает его настоящего значения и не получило навыка распоряжаться им свободно в устной и письменной речи, всегда будет страдать от этого коренного недостатка при изучении всякого другого предмета».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90055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Игра «Помоги зайке собрать морковки в корзинки»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9958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Правила игры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На картинке Зайка. У него две корзины. Растут морковки. Надо в первую корзину собрать морковки, на которых написаны словарные слова с безударной гласной А, а в другую корзину- с безударной гласной О. </a:t>
            </a:r>
          </a:p>
          <a:p>
            <a:pPr marL="0" indent="0">
              <a:buNone/>
            </a:pPr>
            <a:r>
              <a:rPr lang="ru-RU" b="1" dirty="0"/>
              <a:t>Например, морковь, огурец, урожай, овощи, капуста, малина, картофель, квартира. Вызываются два ученика. Выигрывает тот, кто быстрее и правильно соберет морковки.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11159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Игра «Помоги мышке собрать колоски»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щщ\Desktop\мышь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381" y="1629848"/>
            <a:ext cx="6095238" cy="4466667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6683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Правила игры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На картинке мышка. У нее две корзины. Растут золотые колосья пшеницы. Надо собрать колоски. В одну корзину надо положить колоски, на которых написаны слова с безударной гласной  Е, а в другую с безударной гласной И.</a:t>
            </a:r>
          </a:p>
          <a:p>
            <a:pPr marL="0" indent="0">
              <a:buNone/>
            </a:pPr>
            <a:r>
              <a:rPr lang="en-US" b="1" dirty="0"/>
              <a:t>  </a:t>
            </a:r>
            <a:r>
              <a:rPr lang="ru-RU" b="1" dirty="0" smtClean="0"/>
              <a:t>   </a:t>
            </a:r>
            <a:r>
              <a:rPr lang="en-US" b="1" dirty="0" smtClean="0"/>
              <a:t> </a:t>
            </a:r>
            <a:r>
              <a:rPr lang="ru-RU" b="1" dirty="0"/>
              <a:t>Е                                     И</a:t>
            </a:r>
          </a:p>
          <a:p>
            <a:pPr marL="0" indent="0">
              <a:buNone/>
            </a:pPr>
            <a:r>
              <a:rPr lang="ru-RU" b="1" dirty="0" err="1"/>
              <a:t>Пш</a:t>
            </a:r>
            <a:r>
              <a:rPr lang="ru-RU" b="1" dirty="0"/>
              <a:t>__</a:t>
            </a:r>
            <a:r>
              <a:rPr lang="ru-RU" b="1" dirty="0" err="1"/>
              <a:t>ница</a:t>
            </a:r>
            <a:r>
              <a:rPr lang="ru-RU" b="1" dirty="0"/>
              <a:t>                   </a:t>
            </a:r>
            <a:r>
              <a:rPr lang="ru-RU" b="1" dirty="0" err="1"/>
              <a:t>Уж__н</a:t>
            </a:r>
            <a:endParaRPr lang="ru-RU" b="1" dirty="0"/>
          </a:p>
          <a:p>
            <a:pPr marL="0" indent="0">
              <a:buNone/>
            </a:pPr>
            <a:r>
              <a:rPr lang="ru-RU" b="1" dirty="0" err="1"/>
              <a:t>П__сок</a:t>
            </a:r>
            <a:r>
              <a:rPr lang="ru-RU" b="1" dirty="0"/>
              <a:t>                        </a:t>
            </a:r>
            <a:r>
              <a:rPr lang="ru-RU" b="1" dirty="0" err="1"/>
              <a:t>Ул</a:t>
            </a:r>
            <a:r>
              <a:rPr lang="ru-RU" b="1" dirty="0"/>
              <a:t>__</a:t>
            </a:r>
            <a:r>
              <a:rPr lang="ru-RU" b="1" dirty="0" err="1"/>
              <a:t>ца</a:t>
            </a:r>
            <a:endParaRPr lang="ru-RU" b="1" dirty="0"/>
          </a:p>
          <a:p>
            <a:pPr marL="0" indent="0">
              <a:buNone/>
            </a:pPr>
            <a:r>
              <a:rPr lang="ru-RU" b="1" dirty="0" err="1"/>
              <a:t>Учит__ль</a:t>
            </a:r>
            <a:r>
              <a:rPr lang="ru-RU" b="1" dirty="0"/>
              <a:t>                    Р__</a:t>
            </a:r>
            <a:r>
              <a:rPr lang="ru-RU" b="1" dirty="0" err="1"/>
              <a:t>сунок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0378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Игра «Помоги Машеньке собрать яблоки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щщ\Desktop\маша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381" y="1625086"/>
            <a:ext cx="6095238" cy="447619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8906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Правила игры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688"/>
            <a:ext cx="9396536" cy="62373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</a:rPr>
              <a:t>- Отгадайте </a:t>
            </a:r>
            <a:r>
              <a:rPr lang="ru-RU" sz="2000" b="1" dirty="0" smtClean="0">
                <a:solidFill>
                  <a:srgbClr val="FF0000"/>
                </a:solidFill>
              </a:rPr>
              <a:t>загадку. </a:t>
            </a:r>
            <a:r>
              <a:rPr lang="ru-RU" sz="2000" b="1" dirty="0" smtClean="0"/>
              <a:t>Круглое,  румяное, я расту на ветке. Любят меня взрослые и маленькие детки.</a:t>
            </a:r>
          </a:p>
          <a:p>
            <a:pPr marL="0" indent="0">
              <a:buNone/>
            </a:pPr>
            <a:r>
              <a:rPr lang="ru-RU" sz="2000" b="1" dirty="0" smtClean="0"/>
              <a:t>-Что </a:t>
            </a:r>
            <a:r>
              <a:rPr lang="ru-RU" sz="2000" b="1" dirty="0"/>
              <a:t>это? (Яблоко). Почему любят его все?</a:t>
            </a:r>
          </a:p>
          <a:p>
            <a:pPr marL="0" indent="0">
              <a:buNone/>
            </a:pPr>
            <a:r>
              <a:rPr lang="ru-RU" sz="2000" b="1" dirty="0"/>
              <a:t>- Какую  букву запоминаем? (о).</a:t>
            </a:r>
          </a:p>
          <a:p>
            <a:pPr marL="0" indent="0">
              <a:buNone/>
            </a:pPr>
            <a:r>
              <a:rPr lang="ru-RU" sz="2000" b="1" dirty="0"/>
              <a:t> Да…Яблоко…Оно соку спелого полно, так свежо и так душисто, так румяно, золотисто, будто мёдом налилось! Видны семечки </a:t>
            </a:r>
            <a:r>
              <a:rPr lang="ru-RU" sz="2000" b="1" dirty="0" smtClean="0"/>
              <a:t>насквозь! Пишет </a:t>
            </a:r>
            <a:r>
              <a:rPr lang="ru-RU" sz="2000" b="1" dirty="0"/>
              <a:t>так  </a:t>
            </a:r>
            <a:r>
              <a:rPr lang="ru-RU" sz="2000" b="1" dirty="0" err="1"/>
              <a:t>А.С.Пушкин</a:t>
            </a:r>
            <a:r>
              <a:rPr lang="ru-RU" sz="2000" b="1" dirty="0"/>
              <a:t>.</a:t>
            </a:r>
          </a:p>
          <a:p>
            <a:pPr marL="0" indent="0">
              <a:buNone/>
            </a:pPr>
            <a:r>
              <a:rPr lang="ru-RU" sz="2000" b="1" dirty="0"/>
              <a:t> -Ребята, а вы умеете яблоки собирать? Тогда помогите, пожалуйста, Машеньке собрать яблочки в ведёрки. Но в первое ведёрко надо собрать слова - яблочки с безударной гласной О, а во –второе- с А.(Можно по рядам, а можно вызвать двух учеников).</a:t>
            </a:r>
          </a:p>
          <a:p>
            <a:pPr marL="0" indent="0">
              <a:buNone/>
            </a:pPr>
            <a:r>
              <a:rPr lang="ru-RU" sz="2000" b="1" dirty="0"/>
              <a:t>- Кто хочет?  </a:t>
            </a:r>
            <a:r>
              <a:rPr lang="ru-RU" sz="2000" b="1" dirty="0" smtClean="0"/>
              <a:t>Проверим.</a:t>
            </a:r>
            <a:endParaRPr lang="ru-RU" sz="2000" b="1" dirty="0"/>
          </a:p>
          <a:p>
            <a:pPr marL="0" indent="0">
              <a:buNone/>
            </a:pPr>
            <a:r>
              <a:rPr lang="ru-RU" sz="2000" b="1" dirty="0"/>
              <a:t> -Вы -  хорошие помощники!  Машенька благодарит вас за помощь и угощает вас спелыми яблочками. Молодцы, ребята!</a:t>
            </a:r>
          </a:p>
          <a:p>
            <a:pPr marL="0" indent="0">
              <a:buNone/>
            </a:pPr>
            <a:r>
              <a:rPr lang="ru-RU" sz="2000" b="1" dirty="0"/>
              <a:t> </a:t>
            </a:r>
            <a:r>
              <a:rPr lang="ru-RU" sz="2000" b="1" dirty="0" smtClean="0"/>
              <a:t>          О                                        </a:t>
            </a:r>
            <a:r>
              <a:rPr lang="ru-RU" sz="2000" b="1" dirty="0"/>
              <a:t>А</a:t>
            </a:r>
          </a:p>
          <a:p>
            <a:pPr marL="0" indent="0">
              <a:buNone/>
            </a:pPr>
            <a:r>
              <a:rPr lang="ru-RU" sz="2000" b="1" dirty="0"/>
              <a:t>   __</a:t>
            </a:r>
            <a:r>
              <a:rPr lang="ru-RU" sz="2000" b="1" dirty="0" err="1"/>
              <a:t>сина</a:t>
            </a:r>
            <a:r>
              <a:rPr lang="ru-RU" sz="2000" b="1" dirty="0"/>
              <a:t>                              </a:t>
            </a:r>
            <a:r>
              <a:rPr lang="ru-RU" sz="2000" b="1" dirty="0" err="1"/>
              <a:t>Н__род</a:t>
            </a:r>
            <a:r>
              <a:rPr lang="ru-RU" sz="2000" b="1" dirty="0"/>
              <a:t>   </a:t>
            </a:r>
          </a:p>
          <a:p>
            <a:pPr marL="0" indent="0">
              <a:buNone/>
            </a:pPr>
            <a:r>
              <a:rPr lang="ru-RU" sz="2000" b="1" dirty="0"/>
              <a:t>   __</a:t>
            </a:r>
            <a:r>
              <a:rPr lang="ru-RU" sz="2000" b="1" dirty="0" err="1"/>
              <a:t>рех</a:t>
            </a:r>
            <a:r>
              <a:rPr lang="ru-RU" sz="2000" b="1" dirty="0"/>
              <a:t>                                </a:t>
            </a:r>
            <a:r>
              <a:rPr lang="ru-RU" sz="2000" b="1" dirty="0" err="1"/>
              <a:t>Комн</a:t>
            </a:r>
            <a:r>
              <a:rPr lang="ru-RU" sz="2000" b="1" dirty="0"/>
              <a:t>__та</a:t>
            </a:r>
          </a:p>
          <a:p>
            <a:pPr marL="0" indent="0">
              <a:buNone/>
            </a:pPr>
            <a:r>
              <a:rPr lang="ru-RU" sz="2000" b="1" dirty="0"/>
              <a:t>   __</a:t>
            </a:r>
            <a:r>
              <a:rPr lang="ru-RU" sz="2000" b="1" dirty="0" err="1"/>
              <a:t>днажды</a:t>
            </a:r>
            <a:r>
              <a:rPr lang="ru-RU" sz="2000" b="1" dirty="0"/>
              <a:t>                         Р__</a:t>
            </a:r>
            <a:r>
              <a:rPr lang="ru-RU" sz="2000" b="1" dirty="0" err="1"/>
              <a:t>стения</a:t>
            </a:r>
            <a:endParaRPr lang="ru-RU" sz="2000" b="1" dirty="0"/>
          </a:p>
          <a:p>
            <a:pPr marL="0" indent="0">
              <a:buNone/>
            </a:pPr>
            <a:r>
              <a:rPr lang="ru-RU" sz="2000" b="1" dirty="0"/>
              <a:t>   </a:t>
            </a:r>
            <a:r>
              <a:rPr lang="ru-RU" sz="2000" b="1" dirty="0" smtClean="0"/>
              <a:t>                            </a:t>
            </a:r>
            <a:endParaRPr lang="ru-RU" sz="2000" b="1" dirty="0"/>
          </a:p>
          <a:p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67255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Игра «Помоги кошке поймать мышек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6193600" cy="4645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2780928"/>
            <a:ext cx="1074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6256" y="3140968"/>
            <a:ext cx="44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А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629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Правила игры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/>
              <a:t> На картинке Кошка. У нее две клетки. Надо помочь Кошке поймать мышек. Но в одну клетку надо посадить мышек, на обратной стороне которых написаны слова с безударной гласной   А, а в другую с безударной гласной О.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О                                            А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   </a:t>
            </a:r>
            <a:r>
              <a:rPr lang="ru-RU" b="1" dirty="0" err="1" smtClean="0"/>
              <a:t>м_роз</a:t>
            </a:r>
            <a:r>
              <a:rPr lang="ru-RU" b="1" dirty="0" smtClean="0"/>
              <a:t>                                </a:t>
            </a:r>
            <a:r>
              <a:rPr lang="ru-RU" b="1" dirty="0" err="1" smtClean="0"/>
              <a:t>з_вод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   </a:t>
            </a:r>
            <a:r>
              <a:rPr lang="ru-RU" b="1" dirty="0" err="1" smtClean="0"/>
              <a:t>к_ньки</a:t>
            </a:r>
            <a:r>
              <a:rPr lang="ru-RU" b="1" dirty="0" smtClean="0"/>
              <a:t>                               </a:t>
            </a:r>
            <a:r>
              <a:rPr lang="ru-RU" b="1" dirty="0" err="1" smtClean="0"/>
              <a:t>р_бота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   </a:t>
            </a:r>
            <a:r>
              <a:rPr lang="ru-RU" b="1" dirty="0" err="1" smtClean="0"/>
              <a:t>п_суда</a:t>
            </a:r>
            <a:r>
              <a:rPr lang="ru-RU" b="1" dirty="0" smtClean="0"/>
              <a:t>                                </a:t>
            </a:r>
            <a:r>
              <a:rPr lang="ru-RU" b="1" dirty="0" err="1" smtClean="0"/>
              <a:t>м_шина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   </a:t>
            </a:r>
            <a:r>
              <a:rPr lang="ru-RU" b="1" dirty="0" err="1" smtClean="0"/>
              <a:t>яг_да</a:t>
            </a:r>
            <a:r>
              <a:rPr lang="ru-RU" b="1" dirty="0" smtClean="0"/>
              <a:t>                                   </a:t>
            </a:r>
            <a:r>
              <a:rPr lang="ru-RU" b="1" dirty="0" err="1" smtClean="0"/>
              <a:t>п_льто</a:t>
            </a:r>
            <a:r>
              <a:rPr lang="ru-RU" b="1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280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Игра «Рыболовы»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56" y="1266455"/>
            <a:ext cx="6878691" cy="469442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4" y="4005064"/>
            <a:ext cx="479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И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868144" y="4005064"/>
            <a:ext cx="453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Е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284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Правила игры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4726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     На </a:t>
            </a:r>
            <a:r>
              <a:rPr lang="ru-RU" b="1" dirty="0"/>
              <a:t>картине два рыбака. Они ловят рыбу. У каждого по ведру. В реке плавают рыбы. Первый рыбак должен поймать рыбки с безударной гласной  И, а другой с непроверяемой Е.</a:t>
            </a:r>
          </a:p>
          <a:p>
            <a:pPr marL="0" indent="0">
              <a:buNone/>
            </a:pPr>
            <a:r>
              <a:rPr lang="ru-RU" b="1" dirty="0" smtClean="0"/>
              <a:t>     </a:t>
            </a:r>
            <a:r>
              <a:rPr lang="ru-RU" b="1" dirty="0" err="1" smtClean="0"/>
              <a:t>Д__ректор</a:t>
            </a:r>
            <a:r>
              <a:rPr lang="ru-RU" b="1" dirty="0" smtClean="0"/>
              <a:t>              </a:t>
            </a:r>
            <a:r>
              <a:rPr lang="ru-RU" b="1" dirty="0" err="1" smtClean="0"/>
              <a:t>Пр</a:t>
            </a:r>
            <a:r>
              <a:rPr lang="ru-RU" b="1" dirty="0" smtClean="0"/>
              <a:t>__</a:t>
            </a:r>
            <a:r>
              <a:rPr lang="ru-RU" b="1" dirty="0" err="1" smtClean="0"/>
              <a:t>дс</a:t>
            </a:r>
            <a:r>
              <a:rPr lang="ru-RU" b="1" dirty="0" smtClean="0"/>
              <a:t>__</a:t>
            </a:r>
            <a:r>
              <a:rPr lang="ru-RU" b="1" dirty="0" err="1" smtClean="0"/>
              <a:t>датель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    </a:t>
            </a:r>
            <a:r>
              <a:rPr lang="ru-RU" b="1" dirty="0" err="1" smtClean="0"/>
              <a:t>Б__лет</a:t>
            </a:r>
            <a:r>
              <a:rPr lang="ru-RU" b="1" dirty="0" smtClean="0"/>
              <a:t>                     </a:t>
            </a:r>
            <a:r>
              <a:rPr lang="ru-RU" b="1" dirty="0" err="1" smtClean="0"/>
              <a:t>М__даль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    </a:t>
            </a:r>
            <a:r>
              <a:rPr lang="ru-RU" b="1" dirty="0" err="1" smtClean="0"/>
              <a:t>Ул</a:t>
            </a:r>
            <a:r>
              <a:rPr lang="ru-RU" b="1" dirty="0"/>
              <a:t>__</a:t>
            </a:r>
            <a:r>
              <a:rPr lang="ru-RU" b="1" dirty="0" err="1"/>
              <a:t>ца</a:t>
            </a:r>
            <a:r>
              <a:rPr lang="ru-RU" b="1" dirty="0"/>
              <a:t>                    Лаг__</a:t>
            </a:r>
            <a:r>
              <a:rPr lang="ru-RU" b="1" dirty="0" err="1"/>
              <a:t>рь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     Можно </a:t>
            </a:r>
            <a:r>
              <a:rPr lang="ru-RU" b="1" dirty="0"/>
              <a:t>вызывать ребят с разных рядов или по очереди. Выигрывает тот ряд или тот ученик, который быстро поймает свои рыбки и  правильно.</a:t>
            </a:r>
          </a:p>
        </p:txBody>
      </p:sp>
    </p:spTree>
    <p:extLst>
      <p:ext uri="{BB962C8B-B14F-4D97-AF65-F5344CB8AC3E}">
        <p14:creationId xmlns="" xmlns:p14="http://schemas.microsoft.com/office/powerpoint/2010/main" val="365326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Значение хорошо поставленной словарной работы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600" b="1" dirty="0"/>
              <a:t>В</a:t>
            </a:r>
            <a:r>
              <a:rPr lang="ru-RU" sz="3600" b="1" dirty="0" smtClean="0"/>
              <a:t>о-первых</a:t>
            </a:r>
            <a:r>
              <a:rPr lang="ru-RU" sz="3600" b="1" dirty="0"/>
              <a:t>, обеспечивает современное умственное и речевое развитие детей, </a:t>
            </a:r>
            <a:endParaRPr lang="ru-RU" sz="3600" b="1" dirty="0" smtClean="0"/>
          </a:p>
          <a:p>
            <a:r>
              <a:rPr lang="ru-RU" sz="3600" b="1" dirty="0" smtClean="0"/>
              <a:t> </a:t>
            </a:r>
            <a:r>
              <a:rPr lang="ru-RU" sz="3600" b="1" dirty="0"/>
              <a:t>во-вторых, способствует глубокому усвоению программного </a:t>
            </a:r>
            <a:r>
              <a:rPr lang="ru-RU" sz="3600" b="1" dirty="0" smtClean="0"/>
              <a:t>материала,</a:t>
            </a:r>
          </a:p>
          <a:p>
            <a:r>
              <a:rPr lang="ru-RU" sz="3600" b="1" dirty="0" smtClean="0"/>
              <a:t>в-третьих</a:t>
            </a:r>
            <a:r>
              <a:rPr lang="ru-RU" sz="3600" b="1" dirty="0"/>
              <a:t>, служит средством идейного и нравственного воспитания.</a:t>
            </a:r>
          </a:p>
        </p:txBody>
      </p:sp>
    </p:spTree>
    <p:extLst>
      <p:ext uri="{BB962C8B-B14F-4D97-AF65-F5344CB8AC3E}">
        <p14:creationId xmlns="" xmlns:p14="http://schemas.microsoft.com/office/powerpoint/2010/main" val="37224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6942"/>
            <a:ext cx="8229600" cy="84069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Игра «Кто быстрее соберет грибки»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04257"/>
            <a:ext cx="6379358" cy="469250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4077072"/>
            <a:ext cx="546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0192" y="4221088"/>
            <a:ext cx="714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648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Правила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      </a:t>
            </a:r>
            <a:r>
              <a:rPr lang="ru-RU" b="1" dirty="0" smtClean="0"/>
              <a:t>На </a:t>
            </a:r>
            <a:r>
              <a:rPr lang="ru-RU" b="1" dirty="0"/>
              <a:t>картинке ежик. У него две корзины. Он собирает грибы. В первую корзину надо собрать грибки с безударной гласной А, а в другую с безударной гласной О.</a:t>
            </a:r>
          </a:p>
          <a:p>
            <a:pPr marL="0" indent="0">
              <a:buNone/>
            </a:pPr>
            <a:r>
              <a:rPr lang="ru-RU" b="1" dirty="0" smtClean="0"/>
              <a:t>     </a:t>
            </a:r>
            <a:r>
              <a:rPr lang="ru-RU" b="1" dirty="0" err="1" smtClean="0"/>
              <a:t>В</a:t>
            </a:r>
            <a:r>
              <a:rPr lang="ru-RU" b="1" dirty="0" err="1"/>
              <a:t>__гон</a:t>
            </a:r>
            <a:r>
              <a:rPr lang="ru-RU" b="1" dirty="0"/>
              <a:t>                             Ш__</a:t>
            </a:r>
            <a:r>
              <a:rPr lang="ru-RU" b="1" dirty="0" err="1"/>
              <a:t>ссе</a:t>
            </a:r>
            <a:endParaRPr lang="ru-RU" b="1" dirty="0"/>
          </a:p>
          <a:p>
            <a:pPr marL="0" indent="0">
              <a:buNone/>
            </a:pPr>
            <a:r>
              <a:rPr lang="ru-RU" b="1" dirty="0" smtClean="0"/>
              <a:t>    Ф</a:t>
            </a:r>
            <a:r>
              <a:rPr lang="ru-RU" b="1" dirty="0"/>
              <a:t>__</a:t>
            </a:r>
            <a:r>
              <a:rPr lang="ru-RU" b="1" dirty="0" err="1"/>
              <a:t>милия</a:t>
            </a:r>
            <a:r>
              <a:rPr lang="ru-RU" b="1" dirty="0"/>
              <a:t>                       В__</a:t>
            </a:r>
            <a:r>
              <a:rPr lang="ru-RU" b="1" dirty="0" err="1" smtClean="0"/>
              <a:t>кзал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    </a:t>
            </a:r>
            <a:r>
              <a:rPr lang="ru-RU" b="1" dirty="0" err="1" smtClean="0"/>
              <a:t>Г__зета</a:t>
            </a:r>
            <a:r>
              <a:rPr lang="ru-RU" b="1" dirty="0" smtClean="0"/>
              <a:t>                            Ш__</a:t>
            </a:r>
            <a:r>
              <a:rPr lang="ru-RU" b="1" dirty="0" err="1" smtClean="0"/>
              <a:t>фёр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    </a:t>
            </a:r>
            <a:r>
              <a:rPr lang="ru-RU" b="1" dirty="0" err="1" smtClean="0"/>
              <a:t>С</a:t>
            </a:r>
            <a:r>
              <a:rPr lang="ru-RU" b="1" dirty="0" err="1"/>
              <a:t>__лют</a:t>
            </a:r>
            <a:r>
              <a:rPr lang="ru-RU" b="1" dirty="0"/>
              <a:t>                            П__</a:t>
            </a:r>
            <a:r>
              <a:rPr lang="ru-RU" b="1" dirty="0" err="1"/>
              <a:t>ртрет</a:t>
            </a:r>
            <a:endParaRPr lang="ru-RU" b="1" dirty="0"/>
          </a:p>
          <a:p>
            <a:pPr marL="0" indent="0">
              <a:buNone/>
            </a:pPr>
            <a:r>
              <a:rPr lang="ru-RU" b="1" dirty="0"/>
              <a:t> </a:t>
            </a:r>
          </a:p>
          <a:p>
            <a:pPr marL="0" indent="0">
              <a:buNone/>
            </a:pPr>
            <a:r>
              <a:rPr lang="ru-RU" b="1" dirty="0" smtClean="0"/>
              <a:t>      Слова </a:t>
            </a:r>
            <a:r>
              <a:rPr lang="ru-RU" b="1" dirty="0"/>
              <a:t>написаны на грибках с обратной стороны, пропущена в них гласная буква. Выигрывает тот, кто быстрее  соберет грибки свои и правильно вставит гласную.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67418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Игра «Помогите белке собрать шишки».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49920"/>
            <a:ext cx="6346000" cy="45662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9772" y="3933056"/>
            <a:ext cx="252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0232" y="393305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Е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987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Правила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На картинке белка, у нее две тележки. Она собирает шишки. В первую тележку собрать слова-шишки с гласной    И, а в другую с Е.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</a:t>
            </a:r>
            <a:r>
              <a:rPr lang="ru-RU" b="1" dirty="0" err="1" smtClean="0"/>
              <a:t>уж_н</a:t>
            </a:r>
            <a:r>
              <a:rPr lang="ru-RU" b="1" dirty="0" smtClean="0"/>
              <a:t>                               </a:t>
            </a:r>
            <a:r>
              <a:rPr lang="ru-RU" b="1" dirty="0" err="1" smtClean="0"/>
              <a:t>пр_дс_датель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 </a:t>
            </a:r>
            <a:r>
              <a:rPr lang="ru-RU" b="1" dirty="0" err="1" smtClean="0"/>
              <a:t>л_са</a:t>
            </a:r>
            <a:r>
              <a:rPr lang="ru-RU" b="1" dirty="0" smtClean="0"/>
              <a:t>                                 </a:t>
            </a:r>
            <a:r>
              <a:rPr lang="ru-RU" b="1" dirty="0" err="1" smtClean="0"/>
              <a:t>г_рой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</a:t>
            </a:r>
            <a:r>
              <a:rPr lang="ru-RU" b="1" dirty="0" err="1" smtClean="0"/>
              <a:t>ул_ца</a:t>
            </a:r>
            <a:r>
              <a:rPr lang="ru-RU" b="1" dirty="0" smtClean="0"/>
              <a:t>                               </a:t>
            </a:r>
            <a:r>
              <a:rPr lang="ru-RU" b="1" dirty="0" err="1" smtClean="0"/>
              <a:t>ж_лать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/>
              <a:t>Выигрывает тот ученик, который быстрее и правильно соберет слова – шишки.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4781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656184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Игра «Угадай, какая бабочка сядет на какой цветок».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389542" cy="48228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3180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Правила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        На </a:t>
            </a:r>
            <a:r>
              <a:rPr lang="ru-RU" b="1" dirty="0"/>
              <a:t>картинке красивые яркие цветы растут, солнце светит, бабочки летают. На бабочках с обратной стороны написаны словарные слова, надо вставить букву и по букве определить на какой цветок сядет какая бабочка. На цветках написаны буквы А, О, Е, И, Я.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2493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Игра </a:t>
            </a:r>
            <a:r>
              <a:rPr lang="ru-RU" b="1" dirty="0" smtClean="0">
                <a:solidFill>
                  <a:srgbClr val="FF0000"/>
                </a:solidFill>
              </a:rPr>
              <a:t>«Волшебная </a:t>
            </a:r>
            <a:r>
              <a:rPr lang="ru-RU" b="1" dirty="0">
                <a:solidFill>
                  <a:srgbClr val="FF0000"/>
                </a:solidFill>
              </a:rPr>
              <a:t>яблоня»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86" t="8210" r="3172"/>
          <a:stretch/>
        </p:blipFill>
        <p:spPr bwMode="auto">
          <a:xfrm>
            <a:off x="1835696" y="1484784"/>
            <a:ext cx="5740761" cy="459768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2756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Правила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       </a:t>
            </a:r>
            <a:r>
              <a:rPr lang="ru-RU" b="1" dirty="0" smtClean="0"/>
              <a:t>На </a:t>
            </a:r>
            <a:r>
              <a:rPr lang="ru-RU" b="1" dirty="0"/>
              <a:t>картине яблоня. Это не обычная яблоня, а волшебная. На ней выросли не такие обыкновенные яблоки, какие растут на любой яблоне, но  большие-пребольшие - яблоки с буквами Я, О, Е, И, А.</a:t>
            </a:r>
          </a:p>
          <a:p>
            <a:pPr marL="0" indent="0">
              <a:buNone/>
            </a:pPr>
            <a:r>
              <a:rPr lang="ru-RU" b="1" dirty="0" smtClean="0"/>
              <a:t>      Собрать </a:t>
            </a:r>
            <a:r>
              <a:rPr lang="ru-RU" b="1" dirty="0"/>
              <a:t>эти яблоки сможет тот, кто подберет для каждого из них подходящее слово. Напишите слова. Проверим! Кто какие яблоки отведал? Можно проводить устно, а можно письменно.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4330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Игра «Воздушные шары»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08720"/>
            <a:ext cx="4464496" cy="568863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9013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Правила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8856984" cy="5001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/>
              <a:t>      На </a:t>
            </a:r>
            <a:r>
              <a:rPr lang="ru-RU" sz="2800" b="1" dirty="0"/>
              <a:t>картине Петрушка. У него воздушные шарики, на этих шарах гласные А, О, И, Е, Я. Можно загадать загадку и узнать кто к нам в гости пришел. Можно прочитать стих: </a:t>
            </a:r>
            <a:endParaRPr lang="ru-RU" sz="2800" b="1" dirty="0" smtClean="0"/>
          </a:p>
          <a:p>
            <a:pPr marL="0" indent="0">
              <a:buNone/>
            </a:pPr>
            <a:r>
              <a:rPr lang="ru-RU" sz="2800" b="1" dirty="0" smtClean="0"/>
              <a:t>   Петрушка в школу прибежал,</a:t>
            </a:r>
          </a:p>
          <a:p>
            <a:pPr marL="0" indent="0">
              <a:buNone/>
            </a:pPr>
            <a:r>
              <a:rPr lang="ru-RU" sz="2800" b="1" dirty="0" smtClean="0"/>
              <a:t>   Чтоб </a:t>
            </a:r>
            <a:r>
              <a:rPr lang="ru-RU" sz="2800" b="1" dirty="0"/>
              <a:t>загадки вам задать,</a:t>
            </a:r>
          </a:p>
          <a:p>
            <a:pPr marL="0" indent="0">
              <a:buNone/>
            </a:pPr>
            <a:r>
              <a:rPr lang="ru-RU" sz="2800" b="1" dirty="0" smtClean="0"/>
              <a:t>   По </a:t>
            </a:r>
            <a:r>
              <a:rPr lang="ru-RU" sz="2800" b="1" dirty="0"/>
              <a:t>шарикам воздушным</a:t>
            </a:r>
          </a:p>
          <a:p>
            <a:pPr marL="0" indent="0">
              <a:buNone/>
            </a:pPr>
            <a:r>
              <a:rPr lang="ru-RU" sz="2800" b="1" dirty="0" smtClean="0"/>
              <a:t>   Словарные </a:t>
            </a:r>
            <a:r>
              <a:rPr lang="ru-RU" sz="2800" b="1" dirty="0"/>
              <a:t>слова отгадать.</a:t>
            </a:r>
          </a:p>
          <a:p>
            <a:pPr marL="0" indent="0">
              <a:buNone/>
            </a:pPr>
            <a:r>
              <a:rPr lang="ru-RU" sz="2800" b="1" dirty="0" smtClean="0"/>
              <a:t>   Какие </a:t>
            </a:r>
            <a:r>
              <a:rPr lang="ru-RU" sz="2800" b="1" dirty="0"/>
              <a:t>словарные слова задумал Петрушка? (дети говорят или пишут). На последнем слове учитель говорит: «Правильно угадали. Это слово задумал Петрушка». Можно загадать загадки детям.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267037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Методика работы со словарными словами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60212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/>
              <a:t>1. Предлагаю рассмотреть карточку - картинку с изображением предмета. Ученики называют видимый предмет, осознают его значение.</a:t>
            </a:r>
          </a:p>
          <a:p>
            <a:pPr marL="0" indent="0">
              <a:buNone/>
            </a:pPr>
            <a:r>
              <a:rPr lang="ru-RU" sz="2800" b="1" dirty="0"/>
              <a:t>б) Можно загадать загадку. Они отгадывают её, объясняют отгадку к </a:t>
            </a:r>
            <a:r>
              <a:rPr lang="ru-RU" sz="2800" b="1" dirty="0" smtClean="0"/>
              <a:t>загадке.</a:t>
            </a:r>
          </a:p>
          <a:p>
            <a:pPr marL="0" indent="0">
              <a:buNone/>
            </a:pPr>
            <a:r>
              <a:rPr lang="ru-RU" sz="2800" b="1" dirty="0" smtClean="0"/>
              <a:t>в</a:t>
            </a:r>
            <a:r>
              <a:rPr lang="ru-RU" sz="2800" b="1" dirty="0"/>
              <a:t>) Можно предложить выделить изучаемое слово из текста, написанного на доске или воспринятого на слух детьми.</a:t>
            </a:r>
          </a:p>
          <a:p>
            <a:pPr marL="0" indent="0">
              <a:buNone/>
            </a:pPr>
            <a:r>
              <a:rPr lang="ru-RU" sz="2800" b="1" dirty="0"/>
              <a:t>2. Дети называют слово, ставят ударение, указывают количество слогов, произносят все звуки.</a:t>
            </a:r>
          </a:p>
          <a:p>
            <a:pPr marL="0" indent="0">
              <a:buNone/>
            </a:pPr>
            <a:r>
              <a:rPr lang="ru-RU" sz="2800" b="1" dirty="0"/>
              <a:t>3. Выставляю карточку с написанным на ней словом. Ученики читают его орфографически, устанавливают разницу в произношении и написании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19899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Игра «Украсим елку игрушками»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5472608" cy="561662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1243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Правила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/>
              <a:t>        На </a:t>
            </a:r>
            <a:r>
              <a:rPr lang="ru-RU" b="1" dirty="0"/>
              <a:t>картине Дед Мороз и Снегурочка. Они принесли игрушки. Дают задание детям. Укажите, какую игрушку повесить на какое место. На елке написаны буквы А, О, Е, И, Я. Дети берут игрушку, говорят слово словарное с гласной О, вешают игрушку на то место, где О скрепкой или магнитом. Можно написать слова на игрушках.</a:t>
            </a:r>
          </a:p>
          <a:p>
            <a:pPr marL="0" indent="0">
              <a:buNone/>
            </a:pPr>
            <a:r>
              <a:rPr lang="ru-RU" b="1" dirty="0" smtClean="0"/>
              <a:t>      Закончить </a:t>
            </a:r>
            <a:r>
              <a:rPr lang="ru-RU" b="1" dirty="0"/>
              <a:t>игру стихом о красоте елки.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1331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Игра «Кошкин дом»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0728"/>
            <a:ext cx="4752527" cy="561662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1340768"/>
            <a:ext cx="461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076056" y="1340768"/>
            <a:ext cx="426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О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6216" y="1571601"/>
            <a:ext cx="505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9952" y="4149080"/>
            <a:ext cx="601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0032" y="5517232"/>
            <a:ext cx="359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Е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913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Правила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b="1" dirty="0" smtClean="0"/>
              <a:t>На </a:t>
            </a:r>
            <a:r>
              <a:rPr lang="ru-RU" b="1" dirty="0"/>
              <a:t>картинке дом кошки, он горит. Курочка, собачка, зайка, лошадка бегут заливать Кошкин дом. Но не могут залить. Давайте им поможем! Кто хочет помочь курочке, должен написать словарные слова с безударной гласной А, собачке с О, зайке с Я, кошке с И, лошадке с Е. Дети пишут или говорят. Проверяем. Кто помогал кошке? Курочке? Собачке? Зайке? Лошадке?</a:t>
            </a:r>
          </a:p>
          <a:p>
            <a:pPr marL="0" indent="0">
              <a:buNone/>
            </a:pPr>
            <a:r>
              <a:rPr lang="ru-RU" b="1" dirty="0" smtClean="0"/>
              <a:t>    </a:t>
            </a:r>
            <a:r>
              <a:rPr lang="ru-RU" b="1" dirty="0"/>
              <a:t>Раз! Раз! Раз! Раз! Раз! И огонь погас!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4720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FF0000"/>
                </a:solidFill>
              </a:rPr>
              <a:t>Игра </a:t>
            </a:r>
            <a:r>
              <a:rPr lang="ru-RU" sz="4000" b="1" dirty="0" smtClean="0">
                <a:solidFill>
                  <a:srgbClr val="FF0000"/>
                </a:solidFill>
              </a:rPr>
              <a:t>«Помоги </a:t>
            </a:r>
            <a:r>
              <a:rPr lang="ru-RU" sz="4000" b="1" dirty="0">
                <a:solidFill>
                  <a:srgbClr val="FF0000"/>
                </a:solidFill>
              </a:rPr>
              <a:t>исправить ошибку»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0674" y="1484784"/>
            <a:ext cx="3789558" cy="4896544"/>
          </a:xfrm>
        </p:spPr>
      </p:pic>
    </p:spTree>
    <p:extLst>
      <p:ext uri="{BB962C8B-B14F-4D97-AF65-F5344CB8AC3E}">
        <p14:creationId xmlns="" xmlns:p14="http://schemas.microsoft.com/office/powerpoint/2010/main" val="14517981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Правила игры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b="1" dirty="0"/>
              <a:t>Играющий берёт себе карточку с «Зайкой» и исправляет в </a:t>
            </a:r>
            <a:r>
              <a:rPr lang="ru-RU" altLang="ru-RU" b="1" dirty="0" smtClean="0"/>
              <a:t>словах </a:t>
            </a:r>
            <a:r>
              <a:rPr lang="ru-RU" altLang="ru-RU" b="1" dirty="0"/>
              <a:t>ошибки.</a:t>
            </a:r>
          </a:p>
          <a:p>
            <a:pPr>
              <a:lnSpc>
                <a:spcPct val="80000"/>
              </a:lnSpc>
              <a:buNone/>
            </a:pPr>
            <a:r>
              <a:rPr lang="ru-RU" altLang="ru-RU" b="1" dirty="0"/>
              <a:t>            </a:t>
            </a:r>
            <a:r>
              <a:rPr lang="ru-RU" altLang="ru-RU" b="1" dirty="0" smtClean="0"/>
              <a:t>леса                медведь</a:t>
            </a:r>
          </a:p>
          <a:p>
            <a:pPr>
              <a:lnSpc>
                <a:spcPct val="80000"/>
              </a:lnSpc>
              <a:buNone/>
            </a:pPr>
            <a:r>
              <a:rPr lang="ru-RU" altLang="ru-RU" b="1" dirty="0"/>
              <a:t> </a:t>
            </a:r>
            <a:r>
              <a:rPr lang="ru-RU" altLang="ru-RU" b="1" dirty="0" smtClean="0"/>
              <a:t>           </a:t>
            </a:r>
            <a:r>
              <a:rPr lang="ru-RU" altLang="ru-RU" b="1" dirty="0" err="1" smtClean="0"/>
              <a:t>сабака</a:t>
            </a:r>
            <a:r>
              <a:rPr lang="ru-RU" altLang="ru-RU" b="1" dirty="0" smtClean="0"/>
              <a:t>            </a:t>
            </a:r>
            <a:r>
              <a:rPr lang="ru-RU" altLang="ru-RU" b="1" dirty="0" err="1" smtClean="0"/>
              <a:t>сарока</a:t>
            </a:r>
            <a:endParaRPr lang="ru-RU" altLang="ru-RU" b="1" dirty="0" smtClean="0"/>
          </a:p>
          <a:p>
            <a:pPr>
              <a:lnSpc>
                <a:spcPct val="80000"/>
              </a:lnSpc>
              <a:buNone/>
            </a:pPr>
            <a:r>
              <a:rPr lang="ru-RU" altLang="ru-RU" b="1" dirty="0"/>
              <a:t> </a:t>
            </a:r>
            <a:r>
              <a:rPr lang="ru-RU" altLang="ru-RU" b="1" dirty="0" smtClean="0"/>
              <a:t>           ворона           </a:t>
            </a:r>
            <a:r>
              <a:rPr lang="ru-RU" altLang="ru-RU" b="1" dirty="0" err="1" smtClean="0"/>
              <a:t>варабей</a:t>
            </a:r>
            <a:endParaRPr lang="ru-RU" altLang="ru-RU" b="1" dirty="0"/>
          </a:p>
          <a:p>
            <a:pPr>
              <a:lnSpc>
                <a:spcPct val="80000"/>
              </a:lnSpc>
            </a:pPr>
            <a:r>
              <a:rPr lang="ru-RU" altLang="ru-RU" b="1" dirty="0"/>
              <a:t>Можно организовать игру, в которой играют двое. Один играющий берёт себе карточку с «Зайкой», а ругой с «Незнайкой». Выигрывает тот, кто первый найдёт ошибки в </a:t>
            </a:r>
            <a:r>
              <a:rPr lang="ru-RU" altLang="ru-RU" b="1" dirty="0" smtClean="0"/>
              <a:t>словах </a:t>
            </a:r>
            <a:r>
              <a:rPr lang="ru-RU" altLang="ru-RU" b="1" dirty="0"/>
              <a:t>своей карточки.</a:t>
            </a:r>
          </a:p>
          <a:p>
            <a:pPr>
              <a:lnSpc>
                <a:spcPct val="80000"/>
              </a:lnSpc>
            </a:pPr>
            <a:endParaRPr lang="ru-RU" altLang="ru-RU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012016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459432"/>
            <a:ext cx="8229600" cy="18002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Занимательные карточки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36712"/>
            <a:ext cx="8496944" cy="5761856"/>
          </a:xfrm>
        </p:spPr>
      </p:pic>
    </p:spTree>
    <p:extLst>
      <p:ext uri="{BB962C8B-B14F-4D97-AF65-F5344CB8AC3E}">
        <p14:creationId xmlns="" xmlns:p14="http://schemas.microsoft.com/office/powerpoint/2010/main" val="105070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Предметная неделя по русскому языку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1."Язык-друг мой!"                                                                                                                                            2. Игра "Чудесные превращения слов"                                                                                                               3. "Умники и умницы"                                                                                                             4.Путешествие по городу "Фразеологизмы"                                                                                             5. Знаки препинания. Конкурс на лучшего знатока словарных слов.                                                                                                                                  6. КВН  "Знатоки русского языка"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3456384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423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82754"/>
          </a:xfrm>
        </p:spPr>
        <p:txBody>
          <a:bodyPr>
            <a:normAutofit/>
          </a:bodyPr>
          <a:lstStyle/>
          <a:p>
            <a:pPr marL="0" indent="0" algn="l"/>
            <a:r>
              <a:rPr lang="ru-RU" sz="2800" b="1" dirty="0"/>
              <a:t>4. Спрашиваю, какую букву в слове надо проверить? Можно ли проверить? Записывают в тетрадь. Ставят ударение, выделяют гласную, которую  при </a:t>
            </a:r>
            <a:r>
              <a:rPr lang="ru-RU" sz="2800" b="1" dirty="0" smtClean="0"/>
              <a:t>письме</a:t>
            </a:r>
            <a:r>
              <a:rPr lang="en-US" sz="2800" b="1" dirty="0" smtClean="0"/>
              <a:t> </a:t>
            </a:r>
            <a:r>
              <a:rPr lang="ru-RU" sz="2800" b="1" dirty="0" smtClean="0"/>
              <a:t>надо </a:t>
            </a:r>
            <a:r>
              <a:rPr lang="ru-RU" sz="2800" b="1" dirty="0"/>
              <a:t>запомнить.</a:t>
            </a:r>
            <a:br>
              <a:rPr lang="ru-RU" sz="2800" b="1" dirty="0"/>
            </a:br>
            <a:r>
              <a:rPr lang="ru-RU" sz="2800" b="1" dirty="0"/>
              <a:t>5. Под руководством учителя дети подбирают к слову однокоренные слова.</a:t>
            </a:r>
            <a:br>
              <a:rPr lang="ru-RU" sz="2800" b="1" dirty="0"/>
            </a:br>
            <a:r>
              <a:rPr lang="ru-RU" sz="2800" b="1" dirty="0"/>
              <a:t>Подбор слов сочетается с элементарным анализом (лексическим). Проводится наблюдение над единообразным написанием в них корня и запись в тетрадь.</a:t>
            </a:r>
            <a:br>
              <a:rPr lang="ru-RU" sz="2800" b="1" dirty="0"/>
            </a:br>
            <a:r>
              <a:rPr lang="ru-RU" sz="2800" b="1" dirty="0"/>
              <a:t>6. С любым из однокоренных слов учащиеся составляют своё предложение.</a:t>
            </a:r>
            <a:br>
              <a:rPr lang="ru-RU" sz="2800" b="1" dirty="0"/>
            </a:br>
            <a:r>
              <a:rPr lang="ru-RU" sz="2800" b="1" dirty="0"/>
              <a:t> </a:t>
            </a:r>
            <a:br>
              <a:rPr lang="ru-RU" sz="2800" b="1" dirty="0"/>
            </a:b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1302459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Знакомство со словом медведь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9252520" cy="648072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600" b="1" dirty="0"/>
              <a:t>1. Приведу пример знакомства со словом медведь.</a:t>
            </a:r>
          </a:p>
          <a:p>
            <a:pPr marL="0" indent="0">
              <a:buNone/>
            </a:pPr>
            <a:r>
              <a:rPr lang="ru-RU" sz="2600" b="1" dirty="0"/>
              <a:t>- На  урок пришло к нам новое </a:t>
            </a:r>
            <a:r>
              <a:rPr lang="ru-RU" sz="2600" b="1" dirty="0" smtClean="0"/>
              <a:t>слово. Отгадайте </a:t>
            </a:r>
            <a:r>
              <a:rPr lang="ru-RU" sz="2600" b="1" dirty="0"/>
              <a:t>загадку.</a:t>
            </a:r>
          </a:p>
          <a:p>
            <a:pPr marL="0" indent="0">
              <a:buNone/>
            </a:pPr>
            <a:r>
              <a:rPr lang="ru-RU" sz="2600" b="1" dirty="0" smtClean="0"/>
              <a:t>Летом </a:t>
            </a:r>
            <a:r>
              <a:rPr lang="ru-RU" sz="2600" b="1" dirty="0"/>
              <a:t>бродит без дороги</a:t>
            </a:r>
          </a:p>
          <a:p>
            <a:pPr marL="0" indent="0">
              <a:buNone/>
            </a:pPr>
            <a:r>
              <a:rPr lang="ru-RU" sz="2600" b="1" dirty="0"/>
              <a:t>Между сосен и берёз,</a:t>
            </a:r>
          </a:p>
          <a:p>
            <a:pPr marL="0" indent="0">
              <a:buNone/>
            </a:pPr>
            <a:r>
              <a:rPr lang="ru-RU" sz="2600" b="1" dirty="0"/>
              <a:t>А зимой он спит в берлоге,</a:t>
            </a:r>
          </a:p>
          <a:p>
            <a:pPr marL="0" indent="0">
              <a:buNone/>
            </a:pPr>
            <a:r>
              <a:rPr lang="ru-RU" sz="2600" b="1" dirty="0"/>
              <a:t>От мороза прячет нос.</a:t>
            </a:r>
          </a:p>
          <a:p>
            <a:pPr marL="0" indent="0">
              <a:buNone/>
            </a:pPr>
            <a:r>
              <a:rPr lang="ru-RU" sz="2600" b="1" dirty="0"/>
              <a:t>- Кто </a:t>
            </a:r>
            <a:r>
              <a:rPr lang="ru-RU" sz="2600" b="1" dirty="0" smtClean="0"/>
              <a:t>это?  Как </a:t>
            </a:r>
            <a:r>
              <a:rPr lang="ru-RU" sz="2600" b="1" dirty="0"/>
              <a:t>вы догадались?</a:t>
            </a:r>
          </a:p>
          <a:p>
            <a:pPr marL="0" indent="0">
              <a:buNone/>
            </a:pPr>
            <a:r>
              <a:rPr lang="ru-RU" sz="2600" b="1" dirty="0"/>
              <a:t>- Что вы о нём </a:t>
            </a:r>
            <a:r>
              <a:rPr lang="ru-RU" sz="2600" b="1" dirty="0" smtClean="0"/>
              <a:t>знаете?  Где </a:t>
            </a:r>
            <a:r>
              <a:rPr lang="ru-RU" sz="2600" b="1" dirty="0"/>
              <a:t>живёт? Чем питается?</a:t>
            </a:r>
          </a:p>
          <a:p>
            <a:pPr marL="0" indent="0">
              <a:buNone/>
            </a:pPr>
            <a:r>
              <a:rPr lang="ru-RU" sz="2600" b="1" dirty="0"/>
              <a:t>- А знаете ли вы, что означает слово медведь? </a:t>
            </a:r>
          </a:p>
          <a:p>
            <a:pPr marL="0" indent="0">
              <a:buNone/>
            </a:pPr>
            <a:r>
              <a:rPr lang="ru-RU" sz="2600" b="1" dirty="0"/>
              <a:t>Я прочитаю рассказ </a:t>
            </a:r>
            <a:r>
              <a:rPr lang="ru-RU" sz="2600" b="1" dirty="0" err="1"/>
              <a:t>Н.Сладкова</a:t>
            </a:r>
            <a:r>
              <a:rPr lang="ru-RU" sz="2600" b="1" dirty="0"/>
              <a:t> «Сорока и медведь», а вы  ответьте на вопрос.</a:t>
            </a:r>
          </a:p>
          <a:p>
            <a:pPr marL="0" indent="0">
              <a:buNone/>
            </a:pPr>
            <a:r>
              <a:rPr lang="ru-RU" sz="2600" b="1" dirty="0"/>
              <a:t>- Эй, Миша-медведь, на вопрос ответь.</a:t>
            </a:r>
          </a:p>
          <a:p>
            <a:pPr marL="0" indent="0">
              <a:buNone/>
            </a:pPr>
            <a:r>
              <a:rPr lang="ru-RU" sz="2600" b="1" dirty="0"/>
              <a:t>- Какой вопрос, Стрекотуха?</a:t>
            </a:r>
          </a:p>
          <a:p>
            <a:pPr marL="0" indent="0">
              <a:buNone/>
            </a:pPr>
            <a:r>
              <a:rPr lang="ru-RU" sz="2600" b="1" dirty="0"/>
              <a:t>- А почему тебя Медведем зовут? Глухаря - понятно: он весной глухой. Зайца- беляка - понятно: он зимой белый. А вот медведь - не понятно!</a:t>
            </a:r>
          </a:p>
          <a:p>
            <a:pPr marL="0" indent="0">
              <a:buNone/>
            </a:pPr>
            <a:r>
              <a:rPr lang="ru-RU" sz="2600" b="1" dirty="0"/>
              <a:t>- Хе-хе! Бестолковая ты птица: Мед - ведь - значит мёд ведающий. Знаю, стало быть, где мёд в лесу спрятан. </a:t>
            </a:r>
            <a:r>
              <a:rPr lang="ru-RU" sz="2600" b="1" dirty="0" smtClean="0"/>
              <a:t>(Слово </a:t>
            </a:r>
            <a:r>
              <a:rPr lang="ru-RU" sz="2600" b="1" dirty="0"/>
              <a:t>медведь означает «едящий мёд, медоед, мёд ведающий»).</a:t>
            </a:r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03926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89440"/>
          </a:xfrm>
        </p:spPr>
        <p:txBody>
          <a:bodyPr>
            <a:normAutofit fontScale="90000"/>
          </a:bodyPr>
          <a:lstStyle/>
          <a:p>
            <a:pPr marL="0" indent="0" algn="l"/>
            <a:r>
              <a:rPr lang="ru-RU" sz="3100" b="1" dirty="0"/>
              <a:t>2. Произнесём это слово. Сколько слогов? </a:t>
            </a:r>
            <a:r>
              <a:rPr lang="ru-RU" sz="3100" b="1" dirty="0" smtClean="0"/>
              <a:t>Назовите </a:t>
            </a:r>
            <a:r>
              <a:rPr lang="ru-RU" sz="3100" b="1" dirty="0"/>
              <a:t>первый? </a:t>
            </a:r>
            <a:r>
              <a:rPr lang="ru-RU" sz="3100" b="1" dirty="0" smtClean="0"/>
              <a:t>Второй</a:t>
            </a:r>
            <a:r>
              <a:rPr lang="en-US" sz="3100" b="1" dirty="0" smtClean="0"/>
              <a:t>? </a:t>
            </a:r>
            <a:r>
              <a:rPr lang="ru-RU" sz="3100" b="1" dirty="0" smtClean="0"/>
              <a:t>Какой </a:t>
            </a:r>
            <a:r>
              <a:rPr lang="ru-RU" sz="3100" b="1" dirty="0"/>
              <a:t>ударный? Произнесите звуки по порядку.</a:t>
            </a:r>
            <a:br>
              <a:rPr lang="ru-RU" sz="3100" b="1" dirty="0"/>
            </a:br>
            <a:r>
              <a:rPr lang="ru-RU" sz="3100" b="1" dirty="0"/>
              <a:t>3. Посмотрите на карточку, прочитайте орфографически. Есть разница в произношении и написании?</a:t>
            </a:r>
            <a:br>
              <a:rPr lang="ru-RU" sz="3100" b="1" dirty="0"/>
            </a:br>
            <a:r>
              <a:rPr lang="ru-RU" sz="3100" b="1" dirty="0"/>
              <a:t>4. Какую букву надо проверить при письме? Можно ли? Запишем это слово в тетрадь. Поставьте знак ударения, выделите гласную </a:t>
            </a:r>
            <a:r>
              <a:rPr lang="ru-RU" sz="3100" b="1" dirty="0">
                <a:solidFill>
                  <a:srgbClr val="FF0000"/>
                </a:solidFill>
              </a:rPr>
              <a:t>е</a:t>
            </a:r>
            <a:r>
              <a:rPr lang="ru-RU" sz="3100" b="1" dirty="0"/>
              <a:t>, которую надо запомнить.</a:t>
            </a:r>
            <a:br>
              <a:rPr lang="ru-RU" sz="3100" b="1" dirty="0"/>
            </a:br>
            <a:r>
              <a:rPr lang="ru-RU" sz="3100" b="1" dirty="0"/>
              <a:t>5. Подберём однокоренные слова к этому слову. Я буду читать предложения, а вы найдите родственные слова.</a:t>
            </a:r>
            <a:br>
              <a:rPr lang="ru-RU" sz="3100" b="1" dirty="0"/>
            </a:br>
            <a:r>
              <a:rPr lang="ru-RU" sz="3100" b="1" dirty="0"/>
              <a:t>а) Из лесу, из лесу из дремучего</a:t>
            </a:r>
            <a:br>
              <a:rPr lang="ru-RU" sz="3100" b="1" dirty="0"/>
            </a:br>
            <a:r>
              <a:rPr lang="ru-RU" sz="3100" b="1" dirty="0"/>
              <a:t>выходила </a:t>
            </a:r>
            <a:r>
              <a:rPr lang="ru-RU" sz="3100" b="1" u="sng" dirty="0"/>
              <a:t>медведиха</a:t>
            </a:r>
            <a:r>
              <a:rPr lang="ru-RU" sz="3100" b="1" dirty="0"/>
              <a:t> со малыми детушками </a:t>
            </a:r>
            <a:r>
              <a:rPr lang="ru-RU" sz="3100" b="1" u="sng" dirty="0"/>
              <a:t>медвежатами</a:t>
            </a:r>
            <a:r>
              <a:rPr lang="ru-RU" sz="3100" b="1" dirty="0"/>
              <a:t> погулять, </a:t>
            </a:r>
            <a:r>
              <a:rPr lang="ru-RU" sz="3100" b="1" dirty="0" smtClean="0"/>
              <a:t>посмотреть</a:t>
            </a:r>
            <a:r>
              <a:rPr lang="ru-RU" sz="3100" b="1" dirty="0"/>
              <a:t>, себя показать (</a:t>
            </a:r>
            <a:r>
              <a:rPr lang="ru-RU" sz="3100" b="1" dirty="0" err="1"/>
              <a:t>А.Пушкин</a:t>
            </a:r>
            <a:r>
              <a:rPr lang="ru-RU" sz="3100" b="1" dirty="0"/>
              <a:t>).</a:t>
            </a:r>
            <a:br>
              <a:rPr lang="ru-RU" sz="3100" b="1" dirty="0"/>
            </a:br>
            <a:r>
              <a:rPr lang="ru-RU" sz="3100" b="1" dirty="0"/>
              <a:t>б) Старый </a:t>
            </a:r>
            <a:r>
              <a:rPr lang="ru-RU" sz="3100" b="1" u="sng" dirty="0"/>
              <a:t>медвежатник</a:t>
            </a:r>
            <a:r>
              <a:rPr lang="ru-RU" sz="3100" b="1" dirty="0"/>
              <a:t> сидел на завалинке и пиликал на скрипке (</a:t>
            </a:r>
            <a:r>
              <a:rPr lang="ru-RU" sz="3100" b="1" dirty="0" err="1"/>
              <a:t>В.Бианки</a:t>
            </a:r>
            <a:r>
              <a:rPr lang="ru-RU" sz="3100" b="1" dirty="0" smtClean="0"/>
              <a:t>).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78518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7317432"/>
          </a:xfrm>
        </p:spPr>
        <p:txBody>
          <a:bodyPr>
            <a:normAutofit/>
          </a:bodyPr>
          <a:lstStyle/>
          <a:p>
            <a:pPr marL="0" indent="0" algn="l"/>
            <a:r>
              <a:rPr lang="ru-RU" sz="2800" b="1" dirty="0"/>
              <a:t>в) </a:t>
            </a:r>
            <a:r>
              <a:rPr lang="ru-RU" sz="2800" b="1" u="sng" dirty="0"/>
              <a:t>Медвежий</a:t>
            </a:r>
            <a:r>
              <a:rPr lang="ru-RU" sz="2800" b="1" dirty="0"/>
              <a:t> марш и вальс </a:t>
            </a:r>
            <a:r>
              <a:rPr lang="ru-RU" sz="2800" b="1" u="sng" dirty="0"/>
              <a:t>медвежий</a:t>
            </a:r>
            <a:r>
              <a:rPr lang="ru-RU" sz="2800" b="1" dirty="0"/>
              <a:t>!</a:t>
            </a:r>
            <a:br>
              <a:rPr lang="ru-RU" sz="2800" b="1" dirty="0"/>
            </a:br>
            <a:r>
              <a:rPr lang="ru-RU" sz="2800" b="1" dirty="0"/>
              <a:t>С гармошкой мишка на манеже.</a:t>
            </a:r>
            <a:br>
              <a:rPr lang="ru-RU" sz="2800" b="1" dirty="0"/>
            </a:br>
            <a:r>
              <a:rPr lang="ru-RU" sz="2800" b="1" u="sng" dirty="0"/>
              <a:t>Медведица</a:t>
            </a:r>
            <a:r>
              <a:rPr lang="ru-RU" sz="2800" b="1" dirty="0"/>
              <a:t> с </a:t>
            </a:r>
            <a:r>
              <a:rPr lang="ru-RU" sz="2800" b="1" u="sng" dirty="0"/>
              <a:t>медведем</a:t>
            </a:r>
            <a:r>
              <a:rPr lang="ru-RU" sz="2800" b="1" dirty="0"/>
              <a:t> пляшет,</a:t>
            </a:r>
            <a:br>
              <a:rPr lang="ru-RU" sz="2800" b="1" dirty="0"/>
            </a:br>
            <a:r>
              <a:rPr lang="ru-RU" sz="2800" b="1" dirty="0"/>
              <a:t>Им </a:t>
            </a:r>
            <a:r>
              <a:rPr lang="ru-RU" sz="2800" b="1" u="sng" dirty="0"/>
              <a:t>медвежонок </a:t>
            </a:r>
            <a:r>
              <a:rPr lang="ru-RU" sz="2800" b="1" dirty="0"/>
              <a:t>лапой машет («Цирковая азбука» В. </a:t>
            </a:r>
            <a:r>
              <a:rPr lang="ru-RU" sz="2800" b="1" dirty="0" err="1"/>
              <a:t>Берестова</a:t>
            </a:r>
            <a:r>
              <a:rPr lang="ru-RU" sz="2800" b="1" dirty="0"/>
              <a:t>).</a:t>
            </a:r>
            <a:br>
              <a:rPr lang="ru-RU" sz="2800" b="1" dirty="0"/>
            </a:br>
            <a:r>
              <a:rPr lang="ru-RU" sz="2800" b="1" dirty="0"/>
              <a:t>г) Назовите медведя ласково (</a:t>
            </a:r>
            <a:r>
              <a:rPr lang="ru-RU" sz="2800" b="1" dirty="0" err="1"/>
              <a:t>Медведюшка</a:t>
            </a:r>
            <a:r>
              <a:rPr lang="ru-RU" sz="2800" b="1" dirty="0"/>
              <a:t>).</a:t>
            </a:r>
            <a:br>
              <a:rPr lang="ru-RU" sz="2800" b="1" dirty="0"/>
            </a:br>
            <a:r>
              <a:rPr lang="ru-RU" sz="2800" b="1" dirty="0"/>
              <a:t>д) Если медведь большой, огромный, крупный, то, как его назовём? ( </a:t>
            </a:r>
            <a:r>
              <a:rPr lang="ru-RU" sz="2800" b="1" dirty="0" err="1"/>
              <a:t>Медведище</a:t>
            </a:r>
            <a:r>
              <a:rPr lang="ru-RU" sz="2800" b="1" dirty="0"/>
              <a:t> ).</a:t>
            </a:r>
            <a:br>
              <a:rPr lang="ru-RU" sz="2800" b="1" dirty="0"/>
            </a:br>
            <a:r>
              <a:rPr lang="ru-RU" sz="2800" b="1" dirty="0"/>
              <a:t>е) Как называют след? ( Медвежий). Лапу? (Медвежья).</a:t>
            </a:r>
            <a:br>
              <a:rPr lang="ru-RU" sz="2800" b="1" dirty="0"/>
            </a:br>
            <a:r>
              <a:rPr lang="ru-RU" sz="2800" b="1" dirty="0"/>
              <a:t>- Какая общая часть у этих слов? Это корень слова. Как пишется корень слова во всех этих словах? </a:t>
            </a:r>
            <a:r>
              <a:rPr lang="en-US" sz="2800" b="1" dirty="0" smtClean="0"/>
              <a:t>                    </a:t>
            </a:r>
            <a:r>
              <a:rPr lang="ru-RU" sz="2800" b="1" dirty="0" smtClean="0"/>
              <a:t>(Одинаково</a:t>
            </a:r>
            <a:r>
              <a:rPr lang="ru-RU" sz="2800" b="1" dirty="0"/>
              <a:t>). Какую букву запоминаем?</a:t>
            </a:r>
            <a:br>
              <a:rPr lang="ru-RU" sz="2800" b="1" dirty="0"/>
            </a:br>
            <a:r>
              <a:rPr lang="ru-RU" sz="2800" b="1" dirty="0"/>
              <a:t>6. Составьте предложение с любым из однокоренных слов. Запишите.</a:t>
            </a:r>
            <a:br>
              <a:rPr lang="ru-RU" sz="2800" b="1" dirty="0"/>
            </a:br>
            <a:r>
              <a:rPr lang="ru-RU" sz="2800" b="1" dirty="0"/>
              <a:t>Работу над  словом не заканчиваю на одном уроке.</a:t>
            </a:r>
            <a:br>
              <a:rPr lang="ru-RU" sz="2800" b="1" dirty="0"/>
            </a:b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6129971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</TotalTime>
  <Words>2133</Words>
  <Application>Microsoft Office PowerPoint</Application>
  <PresentationFormat>Экран (4:3)</PresentationFormat>
  <Paragraphs>206</Paragraphs>
  <Slides>58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Муниципальное казённое общеобразовательное учреждение «Совхозная образовательная школа» Семилукского муниципального района Воронежской области</vt:lpstr>
      <vt:lpstr>Главные задачи современной школы       Одна из главных задач современной школы- развитие личности ребёнка.       Развитие мышления, воображения, речи, памяти, внимания-основная задача начальной школы второго поколения. Богатство словарного запаса является одним  из показателей умственного и речевого развития школьника.</vt:lpstr>
      <vt:lpstr>К. Д. Ушинскиий писал:</vt:lpstr>
      <vt:lpstr>Значение хорошо поставленной словарной работы</vt:lpstr>
      <vt:lpstr>Методика работы со словарными словами</vt:lpstr>
      <vt:lpstr>4. Спрашиваю, какую букву в слове надо проверить? Можно ли проверить? Записывают в тетрадь. Ставят ударение, выделяют гласную, которую  при письме надо запомнить. 5. Под руководством учителя дети подбирают к слову однокоренные слова. Подбор слов сочетается с элементарным анализом (лексическим). Проводится наблюдение над единообразным написанием в них корня и запись в тетрадь. 6. С любым из однокоренных слов учащиеся составляют своё предложение.   </vt:lpstr>
      <vt:lpstr>Знакомство со словом медведь</vt:lpstr>
      <vt:lpstr>2. Произнесём это слово. Сколько слогов? Назовите первый? Второй? Какой ударный? Произнесите звуки по порядку. 3. Посмотрите на карточку, прочитайте орфографически. Есть разница в произношении и написании? 4. Какую букву надо проверить при письме? Можно ли? Запишем это слово в тетрадь. Поставьте знак ударения, выделите гласную е, которую надо запомнить. 5. Подберём однокоренные слова к этому слову. Я буду читать предложения, а вы найдите родственные слова. а) Из лесу, из лесу из дремучего выходила медведиха со малыми детушками медвежатами погулять, посмотреть, себя показать (А.Пушкин). б) Старый медвежатник сидел на завалинке и пиликал на скрипке (В.Бианки). </vt:lpstr>
      <vt:lpstr>в) Медвежий марш и вальс медвежий! С гармошкой мишка на манеже. Медведица с медведем пляшет, Им медвежонок лапой машет («Цирковая азбука» В. Берестова). г) Назовите медведя ласково (Медведюшка). д) Если медведь большой, огромный, крупный, то, как его назовём? ( Медведище ). е) Как называют след? ( Медвежий). Лапу? (Медвежья). - Какая общая часть у этих слов? Это корень слова. Как пишется корень слова во всех этих словах?                     (Одинаково). Какую букву запоминаем? 6. Составьте предложение с любым из однокоренных слов. Запишите. Работу над  словом не заканчиваю на одном уроке. </vt:lpstr>
      <vt:lpstr>Лексико-орфографическая работа</vt:lpstr>
      <vt:lpstr>«Игра, это жизненная лаборатория детства, дающая тот аромат, ту атмосферу молодой жизни, без которой эта пора её была бы бесполезна для человечества. В игре, этой специальной обработке жизненного материала, есть самое здоровое ядро разумной школы детства».                                            С. Т. Шацкий.  </vt:lpstr>
      <vt:lpstr>Игры из веселой грамматики</vt:lpstr>
      <vt:lpstr>Ответьте на вопросы </vt:lpstr>
      <vt:lpstr>У нас в гостях! </vt:lpstr>
      <vt:lpstr>Игра «Чей ряд лучше?»</vt:lpstr>
      <vt:lpstr>У нас в гостях!</vt:lpstr>
      <vt:lpstr>Игра «Будь внимательным!» </vt:lpstr>
      <vt:lpstr>У нас в гостях!</vt:lpstr>
      <vt:lpstr>Игра «Сквозная буква»</vt:lpstr>
      <vt:lpstr>У нас в гостях!</vt:lpstr>
      <vt:lpstr>Игра «Собери слоги»</vt:lpstr>
      <vt:lpstr>У нас в гостях!</vt:lpstr>
      <vt:lpstr>Игра « Из каких слов выпали гласные?» </vt:lpstr>
      <vt:lpstr>У нас в гостях!</vt:lpstr>
      <vt:lpstr> Игра «Отгадай слово». </vt:lpstr>
      <vt:lpstr>У нас в гостях!</vt:lpstr>
      <vt:lpstr>Игра «Кто как голос подает?» </vt:lpstr>
      <vt:lpstr>У нас в гостях!</vt:lpstr>
      <vt:lpstr>Замени противоположным словом. </vt:lpstr>
      <vt:lpstr>Игра «Помоги зайке собрать морковки в корзинки» </vt:lpstr>
      <vt:lpstr>Правила игры</vt:lpstr>
      <vt:lpstr>Игра «Помоги мышке собрать колоски» </vt:lpstr>
      <vt:lpstr>Правила игры</vt:lpstr>
      <vt:lpstr>Игра «Помоги Машеньке собрать яблоки»</vt:lpstr>
      <vt:lpstr>Правила игры</vt:lpstr>
      <vt:lpstr>Игра «Помоги кошке поймать мышек» </vt:lpstr>
      <vt:lpstr>Правила игры</vt:lpstr>
      <vt:lpstr>Игра «Рыболовы» </vt:lpstr>
      <vt:lpstr>Правила игры</vt:lpstr>
      <vt:lpstr>Игра «Кто быстрее соберет грибки» </vt:lpstr>
      <vt:lpstr>Правила игры</vt:lpstr>
      <vt:lpstr>Игра «Помогите белке собрать шишки». </vt:lpstr>
      <vt:lpstr>Правила игры</vt:lpstr>
      <vt:lpstr>Игра «Угадай, какая бабочка сядет на какой цветок». </vt:lpstr>
      <vt:lpstr>Правила игры</vt:lpstr>
      <vt:lpstr>Игра «Волшебная яблоня» </vt:lpstr>
      <vt:lpstr>Правила игры</vt:lpstr>
      <vt:lpstr>Игра «Воздушные шары» </vt:lpstr>
      <vt:lpstr>Правила игры</vt:lpstr>
      <vt:lpstr>Игра «Украсим елку игрушками» </vt:lpstr>
      <vt:lpstr>Правила игры</vt:lpstr>
      <vt:lpstr>Игра «Кошкин дом» </vt:lpstr>
      <vt:lpstr>Правила игры</vt:lpstr>
      <vt:lpstr>Игра «Помоги исправить ошибку»</vt:lpstr>
      <vt:lpstr>Правила игры</vt:lpstr>
      <vt:lpstr>Занимательные карточки </vt:lpstr>
      <vt:lpstr>Предметная неделя по русскому языку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добро пожаловать!</dc:creator>
  <cp:lastModifiedBy>Admin</cp:lastModifiedBy>
  <cp:revision>77</cp:revision>
  <dcterms:created xsi:type="dcterms:W3CDTF">2016-04-03T07:58:31Z</dcterms:created>
  <dcterms:modified xsi:type="dcterms:W3CDTF">2016-10-19T04:56:49Z</dcterms:modified>
</cp:coreProperties>
</file>